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2" r:id="rId3"/>
    <p:sldId id="273" r:id="rId4"/>
    <p:sldId id="257" r:id="rId5"/>
    <p:sldId id="274" r:id="rId6"/>
    <p:sldId id="256" r:id="rId7"/>
    <p:sldId id="262" r:id="rId8"/>
    <p:sldId id="268" r:id="rId9"/>
    <p:sldId id="276" r:id="rId10"/>
    <p:sldId id="261" r:id="rId11"/>
    <p:sldId id="278" r:id="rId12"/>
    <p:sldId id="263" r:id="rId13"/>
    <p:sldId id="277" r:id="rId14"/>
    <p:sldId id="284" r:id="rId15"/>
    <p:sldId id="280" r:id="rId16"/>
    <p:sldId id="266" r:id="rId17"/>
    <p:sldId id="282" r:id="rId1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45" autoAdjust="0"/>
    <p:restoredTop sz="94660"/>
  </p:normalViewPr>
  <p:slideViewPr>
    <p:cSldViewPr snapToGrid="0">
      <p:cViewPr varScale="1">
        <p:scale>
          <a:sx n="66" d="100"/>
          <a:sy n="66" d="100"/>
        </p:scale>
        <p:origin x="6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D5D3E-9D67-40E7-80C5-3945ADFDF8F5}" type="datetimeFigureOut">
              <a:rPr lang="ru-RU" smtClean="0"/>
              <a:t>29.07.2025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9D154-A724-4E15-B3C6-316EDC27E429}" type="slidenum">
              <a:rPr lang="ru-RU" smtClean="0"/>
              <a:t>‹#›</a:t>
            </a:fld>
            <a:endParaRPr lang="ru-RU"/>
          </a:p>
        </p:txBody>
      </p:sp>
    </p:spTree>
    <p:extLst>
      <p:ext uri="{BB962C8B-B14F-4D97-AF65-F5344CB8AC3E}">
        <p14:creationId xmlns:p14="http://schemas.microsoft.com/office/powerpoint/2010/main" val="264482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מי יודע?  </a:t>
            </a:r>
            <a:r>
              <a:rPr lang="he-IL" err="1"/>
              <a:t>דןגמה</a:t>
            </a:r>
            <a:r>
              <a:rPr lang="he-IL"/>
              <a:t> פשוטה</a:t>
            </a:r>
          </a:p>
        </p:txBody>
      </p:sp>
      <p:sp>
        <p:nvSpPr>
          <p:cNvPr id="4" name="Slide Number Placeholder 3"/>
          <p:cNvSpPr>
            <a:spLocks noGrp="1"/>
          </p:cNvSpPr>
          <p:nvPr>
            <p:ph type="sldNum" sz="quarter" idx="5"/>
          </p:nvPr>
        </p:nvSpPr>
        <p:spPr/>
        <p:txBody>
          <a:bodyPr/>
          <a:lstStyle/>
          <a:p>
            <a:fld id="{54C9D154-A724-4E15-B3C6-316EDC27E429}" type="slidenum">
              <a:rPr lang="ru-RU" smtClean="0"/>
              <a:t>6</a:t>
            </a:fld>
            <a:endParaRPr lang="ru-RU"/>
          </a:p>
        </p:txBody>
      </p:sp>
    </p:spTree>
    <p:extLst>
      <p:ext uri="{BB962C8B-B14F-4D97-AF65-F5344CB8AC3E}">
        <p14:creationId xmlns:p14="http://schemas.microsoft.com/office/powerpoint/2010/main" val="2848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נניח שממדנו יותר נקודות נגיד 20.</a:t>
            </a:r>
          </a:p>
          <a:p>
            <a:pPr algn="r" rtl="1"/>
            <a:r>
              <a:rPr lang="he-IL"/>
              <a:t>מס' דרגות חופש יהיה 20-1=19, מקבלים חי בריבוע מצומצם אפילו קטן יותר והתפלגות גדולה יותר. עוד פעם, קו ההתאמה חותך רוב </a:t>
            </a:r>
            <a:r>
              <a:rPr lang="he-IL" err="1"/>
              <a:t>קוי</a:t>
            </a:r>
            <a:r>
              <a:rPr lang="he-IL"/>
              <a:t> שגיאה.</a:t>
            </a:r>
          </a:p>
        </p:txBody>
      </p:sp>
      <p:sp>
        <p:nvSpPr>
          <p:cNvPr id="4" name="Slide Number Placeholder 3"/>
          <p:cNvSpPr>
            <a:spLocks noGrp="1"/>
          </p:cNvSpPr>
          <p:nvPr>
            <p:ph type="sldNum" sz="quarter" idx="5"/>
          </p:nvPr>
        </p:nvSpPr>
        <p:spPr/>
        <p:txBody>
          <a:bodyPr/>
          <a:lstStyle/>
          <a:p>
            <a:fld id="{54C9D154-A724-4E15-B3C6-316EDC27E429}" type="slidenum">
              <a:rPr lang="ru-RU" smtClean="0"/>
              <a:t>15</a:t>
            </a:fld>
            <a:endParaRPr lang="ru-RU"/>
          </a:p>
        </p:txBody>
      </p:sp>
    </p:spTree>
    <p:extLst>
      <p:ext uri="{BB962C8B-B14F-4D97-AF65-F5344CB8AC3E}">
        <p14:creationId xmlns:p14="http://schemas.microsoft.com/office/powerpoint/2010/main" val="402765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נניח שמדדנו עם דיוק פי-שניים יותר טוב, רבע של </a:t>
            </a:r>
            <a:r>
              <a:rPr lang="he-IL" err="1"/>
              <a:t>ממ</a:t>
            </a:r>
            <a:r>
              <a:rPr lang="he-IL"/>
              <a:t>.</a:t>
            </a:r>
          </a:p>
          <a:p>
            <a:pPr algn="r" rtl="1"/>
            <a:r>
              <a:rPr lang="he-IL"/>
              <a:t> כתוצאה מזה מקבלים שקו ההתאמה לא חותך רוב </a:t>
            </a:r>
            <a:r>
              <a:rPr lang="he-IL" err="1"/>
              <a:t>קוי</a:t>
            </a:r>
            <a:r>
              <a:rPr lang="he-IL"/>
              <a:t> שגיאה, חי בריבוע מצומצם גדול מספיק, והתפלגות  קרובה ל-0.</a:t>
            </a:r>
          </a:p>
          <a:p>
            <a:pPr algn="r" rtl="1"/>
            <a:endParaRPr lang="he-IL"/>
          </a:p>
          <a:p>
            <a:pPr algn="r" rtl="1"/>
            <a:r>
              <a:rPr lang="he-IL"/>
              <a:t>אותה הנחה לגבי פונקציה, אתהן נקודות, רק ערכת שגיאת מדידה שונה – ומקבלים תוצאה אחרת לגמרי, שמודל לא מתאים לתוצאות מדידה.</a:t>
            </a:r>
          </a:p>
        </p:txBody>
      </p:sp>
      <p:sp>
        <p:nvSpPr>
          <p:cNvPr id="4" name="Slide Number Placeholder 3"/>
          <p:cNvSpPr>
            <a:spLocks noGrp="1"/>
          </p:cNvSpPr>
          <p:nvPr>
            <p:ph type="sldNum" sz="quarter" idx="5"/>
          </p:nvPr>
        </p:nvSpPr>
        <p:spPr/>
        <p:txBody>
          <a:bodyPr/>
          <a:lstStyle/>
          <a:p>
            <a:fld id="{54C9D154-A724-4E15-B3C6-316EDC27E429}" type="slidenum">
              <a:rPr lang="ru-RU" smtClean="0"/>
              <a:t>16</a:t>
            </a:fld>
            <a:endParaRPr lang="ru-RU"/>
          </a:p>
        </p:txBody>
      </p:sp>
    </p:spTree>
    <p:extLst>
      <p:ext uri="{BB962C8B-B14F-4D97-AF65-F5344CB8AC3E}">
        <p14:creationId xmlns:p14="http://schemas.microsoft.com/office/powerpoint/2010/main" val="2053404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a:t>R</a:t>
            </a:r>
            <a:r>
              <a:rPr lang="he-IL"/>
              <a:t>2 - לא אינפורמטיבי בלי גרף, </a:t>
            </a:r>
          </a:p>
          <a:p>
            <a:pPr algn="r" rtl="1"/>
            <a:endParaRPr lang="he-IL"/>
          </a:p>
          <a:p>
            <a:pPr algn="r" rtl="1"/>
            <a:r>
              <a:rPr lang="en-US"/>
              <a:t>HI</a:t>
            </a:r>
            <a:r>
              <a:rPr lang="he-IL"/>
              <a:t>2 עוזר לנסח למסקנות מבוססות</a:t>
            </a:r>
          </a:p>
          <a:p>
            <a:pPr algn="r" rtl="1"/>
            <a:endParaRPr lang="he-IL"/>
          </a:p>
          <a:p>
            <a:pPr algn="r" rtl="1"/>
            <a:r>
              <a:rPr lang="he-IL"/>
              <a:t>רגיש לאי-וודאות במדידות</a:t>
            </a:r>
          </a:p>
          <a:p>
            <a:pPr algn="r" rtl="1"/>
            <a:endParaRPr lang="he-IL"/>
          </a:p>
          <a:p>
            <a:pPr algn="r" rtl="1"/>
            <a:endParaRPr lang="he-IL"/>
          </a:p>
          <a:p>
            <a:pPr algn="r" rtl="1"/>
            <a:endParaRPr lang="he-IL"/>
          </a:p>
        </p:txBody>
      </p:sp>
      <p:sp>
        <p:nvSpPr>
          <p:cNvPr id="4" name="Slide Number Placeholder 3"/>
          <p:cNvSpPr>
            <a:spLocks noGrp="1"/>
          </p:cNvSpPr>
          <p:nvPr>
            <p:ph type="sldNum" sz="quarter" idx="5"/>
          </p:nvPr>
        </p:nvSpPr>
        <p:spPr/>
        <p:txBody>
          <a:bodyPr/>
          <a:lstStyle/>
          <a:p>
            <a:fld id="{54C9D154-A724-4E15-B3C6-316EDC27E429}" type="slidenum">
              <a:rPr lang="ru-RU" smtClean="0"/>
              <a:t>17</a:t>
            </a:fld>
            <a:endParaRPr lang="ru-RU"/>
          </a:p>
        </p:txBody>
      </p:sp>
    </p:spTree>
    <p:extLst>
      <p:ext uri="{BB962C8B-B14F-4D97-AF65-F5344CB8AC3E}">
        <p14:creationId xmlns:p14="http://schemas.microsoft.com/office/powerpoint/2010/main" val="376158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כאשר יא לנו מודל (פונקציה צפויה) ויש </a:t>
            </a:r>
            <a:r>
              <a:rPr lang="en-US"/>
              <a:t>n</a:t>
            </a:r>
            <a:r>
              <a:rPr lang="he-IL"/>
              <a:t> מדידות אם סטיית תקן ידוע למדודות, אפשר לחשב סטטיסטיקה מספרי שקוראים לה חי בריבוע.</a:t>
            </a:r>
          </a:p>
          <a:p>
            <a:pPr algn="r" rtl="1"/>
            <a:r>
              <a:rPr lang="he-IL"/>
              <a:t>אני השתמשתי ספר </a:t>
            </a:r>
            <a:r>
              <a:rPr lang="en-US"/>
              <a:t>TAYLOR</a:t>
            </a:r>
            <a:r>
              <a:rPr lang="he-IL"/>
              <a:t>. ממש מליץ אותו.</a:t>
            </a:r>
          </a:p>
          <a:p>
            <a:pPr algn="r" rtl="1"/>
            <a:endParaRPr lang="he-IL"/>
          </a:p>
          <a:p>
            <a:pPr algn="r" rtl="1"/>
            <a:r>
              <a:rPr lang="he-IL"/>
              <a:t>נניח שנתונים שממדנו באמת מתאימים למודל. ושגיאה היא שגיאה אקראית. לכן, המרחק בין ערך נמדד וערך צפוי יהיה סביב סטיית תקן אחד. לכן, חי בריבוע יהיה בסדר גודל של מספר מדידות </a:t>
            </a:r>
            <a:r>
              <a:rPr lang="en-US"/>
              <a:t>N</a:t>
            </a:r>
            <a:r>
              <a:rPr lang="he-IL"/>
              <a:t>.</a:t>
            </a:r>
          </a:p>
          <a:p>
            <a:pPr algn="r" rtl="1"/>
            <a:endParaRPr lang="he-IL"/>
          </a:p>
          <a:p>
            <a:pPr algn="r" rtl="1"/>
            <a:r>
              <a:rPr lang="he-IL"/>
              <a:t>במקרה ש חי בריבוע יותר גדולה ממספר נקודות </a:t>
            </a:r>
            <a:r>
              <a:rPr lang="en-US"/>
              <a:t>N</a:t>
            </a:r>
            <a:r>
              <a:rPr lang="he-IL"/>
              <a:t>, אפשר להגיד שנתונים רחוקים ציפיות ואפשר לפסול המודל ולחפש מודל אחר.</a:t>
            </a:r>
          </a:p>
          <a:p>
            <a:pPr algn="r" rtl="1"/>
            <a:endParaRPr lang="he-IL"/>
          </a:p>
          <a:p>
            <a:pPr algn="r" rtl="1"/>
            <a:r>
              <a:rPr lang="he-IL"/>
              <a:t>ומה אם חי בריבוע קרוב פחות מ-1 וקרוב ל-0? זה סימן שיש טעות בערכת סטיית התקן, אי-וודאות במדידות.</a:t>
            </a:r>
          </a:p>
          <a:p>
            <a:pPr algn="r" rtl="1"/>
            <a:endParaRPr lang="he-IL"/>
          </a:p>
          <a:p>
            <a:pPr algn="r" rtl="1"/>
            <a:endParaRPr lang="he-IL"/>
          </a:p>
        </p:txBody>
      </p:sp>
      <p:sp>
        <p:nvSpPr>
          <p:cNvPr id="4" name="Slide Number Placeholder 3"/>
          <p:cNvSpPr>
            <a:spLocks noGrp="1"/>
          </p:cNvSpPr>
          <p:nvPr>
            <p:ph type="sldNum" sz="quarter" idx="5"/>
          </p:nvPr>
        </p:nvSpPr>
        <p:spPr/>
        <p:txBody>
          <a:bodyPr/>
          <a:lstStyle/>
          <a:p>
            <a:fld id="{54C9D154-A724-4E15-B3C6-316EDC27E429}" type="slidenum">
              <a:rPr lang="ru-RU" smtClean="0"/>
              <a:t>7</a:t>
            </a:fld>
            <a:endParaRPr lang="ru-RU"/>
          </a:p>
        </p:txBody>
      </p:sp>
    </p:spTree>
    <p:extLst>
      <p:ext uri="{BB962C8B-B14F-4D97-AF65-F5344CB8AC3E}">
        <p14:creationId xmlns:p14="http://schemas.microsoft.com/office/powerpoint/2010/main" val="124166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עכשיו אנחנו יודעים לחשב מס' דרגות חופש, אפשר להמשיך ולחשב חי ברבוע מצומצם – </a:t>
            </a:r>
            <a:r>
              <a:rPr lang="en-US"/>
              <a:t>REDUCED CHI SQUARED</a:t>
            </a:r>
            <a:r>
              <a:rPr lang="he-IL"/>
              <a:t>, כ-חי בריבוע חלקי מס' דרגות חופש. כותבים חי מצומצם עם גל למעלה. אינדקס "</a:t>
            </a:r>
            <a:r>
              <a:rPr lang="en-US"/>
              <a:t>O</a:t>
            </a:r>
            <a:r>
              <a:rPr lang="he-IL"/>
              <a:t>" למטה ממילה "</a:t>
            </a:r>
            <a:r>
              <a:rPr lang="en-US"/>
              <a:t>OBSERVED</a:t>
            </a:r>
            <a:r>
              <a:rPr lang="he-IL"/>
              <a:t>" באנגלית. אל תבלבלו אם  סימן אפס. </a:t>
            </a:r>
          </a:p>
          <a:p>
            <a:pPr algn="r" rtl="1"/>
            <a:endParaRPr lang="he-IL"/>
          </a:p>
          <a:p>
            <a:pPr algn="r" rtl="1"/>
            <a:r>
              <a:rPr lang="he-IL"/>
              <a:t>אני מעקב </a:t>
            </a:r>
            <a:r>
              <a:rPr lang="he-IL" err="1"/>
              <a:t>נוטציה</a:t>
            </a:r>
            <a:r>
              <a:rPr lang="he-IL"/>
              <a:t> של </a:t>
            </a:r>
            <a:r>
              <a:rPr lang="en-US"/>
              <a:t>TAYLOR</a:t>
            </a:r>
            <a:r>
              <a:rPr lang="he-IL"/>
              <a:t>.</a:t>
            </a:r>
          </a:p>
          <a:p>
            <a:pPr algn="r" rtl="1"/>
            <a:endParaRPr lang="he-IL"/>
          </a:p>
          <a:p>
            <a:pPr algn="r" rtl="1"/>
            <a:r>
              <a:rPr lang="he-IL"/>
              <a:t>כאשר יש מספר גדול מספיק של מדידות </a:t>
            </a:r>
            <a:r>
              <a:rPr lang="en-US"/>
              <a:t>N</a:t>
            </a:r>
            <a:r>
              <a:rPr lang="he-IL"/>
              <a:t>, מס' דרגות חופש קרוב ל-</a:t>
            </a:r>
            <a:r>
              <a:rPr lang="en-US"/>
              <a:t>N</a:t>
            </a:r>
            <a:r>
              <a:rPr lang="he-IL"/>
              <a:t>, וחי בריבוע מצומצם יהיה קרוב ל-1 בתנאי שנתונים בהסכמה עם ציפיות. במקרה שלא, </a:t>
            </a:r>
            <a:r>
              <a:rPr lang="en-US"/>
              <a:t>CHI</a:t>
            </a:r>
            <a:r>
              <a:rPr lang="he-IL"/>
              <a:t>2 </a:t>
            </a:r>
            <a:r>
              <a:rPr lang="en-US"/>
              <a:t>REDUCED</a:t>
            </a:r>
            <a:r>
              <a:rPr lang="he-IL"/>
              <a:t> יהיה גדולה יותר מ-1 וזה קריטריון שנתונים לא עומדים לציפיית.</a:t>
            </a:r>
          </a:p>
          <a:p>
            <a:pPr algn="r" rtl="1"/>
            <a:endParaRPr lang="he-IL"/>
          </a:p>
        </p:txBody>
      </p:sp>
      <p:sp>
        <p:nvSpPr>
          <p:cNvPr id="4" name="Slide Number Placeholder 3"/>
          <p:cNvSpPr>
            <a:spLocks noGrp="1"/>
          </p:cNvSpPr>
          <p:nvPr>
            <p:ph type="sldNum" sz="quarter" idx="5"/>
          </p:nvPr>
        </p:nvSpPr>
        <p:spPr/>
        <p:txBody>
          <a:bodyPr/>
          <a:lstStyle/>
          <a:p>
            <a:fld id="{54C9D154-A724-4E15-B3C6-316EDC27E429}" type="slidenum">
              <a:rPr lang="ru-RU" smtClean="0"/>
              <a:t>8</a:t>
            </a:fld>
            <a:endParaRPr lang="ru-RU"/>
          </a:p>
        </p:txBody>
      </p:sp>
    </p:spTree>
    <p:extLst>
      <p:ext uri="{BB962C8B-B14F-4D97-AF65-F5344CB8AC3E}">
        <p14:creationId xmlns:p14="http://schemas.microsoft.com/office/powerpoint/2010/main" val="1537313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עכשיו – מה זה </a:t>
            </a:r>
            <a:r>
              <a:rPr lang="he-IL" b="1"/>
              <a:t>דרגות חופש </a:t>
            </a:r>
            <a:r>
              <a:rPr lang="he-IL"/>
              <a:t>.</a:t>
            </a:r>
          </a:p>
          <a:p>
            <a:pPr algn="r" rtl="1"/>
            <a:endParaRPr lang="he-IL"/>
          </a:p>
          <a:p>
            <a:pPr algn="r" rtl="1"/>
            <a:r>
              <a:rPr lang="he-IL"/>
              <a:t>בדרך כלל משפחה  של פונקציות היא ידוע, ופרמטרים לא ידועים. פיט זה חיפוש פרמטרים שממזערים מרחק בין נקודות לבין ערך של פונקציה. הפרמטרים מחלצים מ</a:t>
            </a:r>
            <a:r>
              <a:rPr lang="en-US"/>
              <a:t>DATASET</a:t>
            </a:r>
            <a:r>
              <a:rPr lang="he-IL"/>
              <a:t>.</a:t>
            </a:r>
          </a:p>
          <a:p>
            <a:pPr algn="r" rtl="1"/>
            <a:endParaRPr lang="he-IL"/>
          </a:p>
          <a:p>
            <a:pPr algn="r" rtl="1"/>
            <a:r>
              <a:rPr lang="he-IL"/>
              <a:t>מס' דרגות חופש הוא הפרש בין מס' נקודות בסט נתונים </a:t>
            </a:r>
            <a:r>
              <a:rPr lang="en-US"/>
              <a:t>N</a:t>
            </a:r>
            <a:r>
              <a:rPr lang="he-IL"/>
              <a:t> פחות מס' פרמטרים תלויים על נתונים.</a:t>
            </a:r>
          </a:p>
          <a:p>
            <a:pPr algn="r" rtl="1"/>
            <a:endParaRPr lang="he-IL"/>
          </a:p>
          <a:p>
            <a:pPr algn="r" rtl="1"/>
            <a:r>
              <a:rPr lang="he-IL"/>
              <a:t>נגיד,  יש 10 נקודות בסט נתונים ופונקציה </a:t>
            </a:r>
            <a:r>
              <a:rPr lang="he-IL" err="1"/>
              <a:t>פרבולית</a:t>
            </a:r>
            <a:r>
              <a:rPr lang="he-IL"/>
              <a:t> עם פרמטר אחד  </a:t>
            </a:r>
            <a:r>
              <a:rPr lang="en-US"/>
              <a:t>A</a:t>
            </a:r>
            <a:r>
              <a:rPr lang="he-IL"/>
              <a:t>: </a:t>
            </a:r>
            <a:r>
              <a:rPr lang="en-US"/>
              <a:t>Y</a:t>
            </a:r>
            <a:r>
              <a:rPr lang="he-IL"/>
              <a:t>=</a:t>
            </a:r>
            <a:r>
              <a:rPr lang="en-US"/>
              <a:t>AX2</a:t>
            </a:r>
            <a:r>
              <a:rPr lang="he-IL"/>
              <a:t> . מס' דרגות חופש יהיה 10 פחות 1 שווה ל 9.</a:t>
            </a:r>
          </a:p>
          <a:p>
            <a:pPr algn="r" rtl="1"/>
            <a:endParaRPr lang="he-IL"/>
          </a:p>
          <a:p>
            <a:pPr algn="r" rtl="1"/>
            <a:r>
              <a:rPr lang="he-IL"/>
              <a:t>לפונקציה עם 2 פרמטרים מקבלים 10-2=8 דרגות חופש. לפונקציה עם שלושה פרמטרים מקבלים 7 דרגות חופש.</a:t>
            </a:r>
          </a:p>
          <a:p>
            <a:pPr algn="r" rtl="1"/>
            <a:endParaRPr lang="he-IL"/>
          </a:p>
          <a:p>
            <a:pPr algn="r" rtl="1"/>
            <a:r>
              <a:rPr lang="he-IL"/>
              <a:t>יותר פרמטרים – פחות דרגות חופש.</a:t>
            </a:r>
          </a:p>
          <a:p>
            <a:pPr algn="r" rtl="1"/>
            <a:endParaRPr lang="he-IL"/>
          </a:p>
          <a:p>
            <a:pPr algn="r" rtl="1"/>
            <a:r>
              <a:rPr lang="he-IL"/>
              <a:t>ידוע של-10 נקודות אפשר למצוא פולינום בחזקת 9 שחותך כל נקודות. מרחק בין פונקציה לנקודות יהיה 0, הכי טוב. אבל משלמים בזה. מספר דרגות חופש יהיה שווה ל אפס. וזה לא טוב, כי שינויים ממש קטנים במדידות גורמים לשינויים דרמטיים בפונקציית שגיאה, מרחק ביון נקודות לפונקציה. קורים זה </a:t>
            </a:r>
            <a:r>
              <a:rPr lang="en-US" b="1"/>
              <a:t>OVERFITTING</a:t>
            </a:r>
            <a:r>
              <a:rPr lang="he-IL" b="1"/>
              <a:t>.</a:t>
            </a:r>
          </a:p>
          <a:p>
            <a:pPr algn="r" rtl="1"/>
            <a:endParaRPr lang="he-IL" b="1"/>
          </a:p>
          <a:p>
            <a:pPr algn="r" rtl="1"/>
            <a:r>
              <a:rPr lang="he-IL" b="0"/>
              <a:t>מפני זה עדיף לקחת מודל כמה שאפשר פשוט עם מס' פרמטרים מינימלי</a:t>
            </a:r>
          </a:p>
          <a:p>
            <a:pPr algn="r" rtl="1"/>
            <a:endParaRPr lang="he-IL"/>
          </a:p>
        </p:txBody>
      </p:sp>
      <p:sp>
        <p:nvSpPr>
          <p:cNvPr id="4" name="Slide Number Placeholder 3"/>
          <p:cNvSpPr>
            <a:spLocks noGrp="1"/>
          </p:cNvSpPr>
          <p:nvPr>
            <p:ph type="sldNum" sz="quarter" idx="5"/>
          </p:nvPr>
        </p:nvSpPr>
        <p:spPr/>
        <p:txBody>
          <a:bodyPr/>
          <a:lstStyle/>
          <a:p>
            <a:fld id="{54C9D154-A724-4E15-B3C6-316EDC27E429}" type="slidenum">
              <a:rPr lang="ru-RU" smtClean="0"/>
              <a:t>9</a:t>
            </a:fld>
            <a:endParaRPr lang="ru-RU"/>
          </a:p>
        </p:txBody>
      </p:sp>
    </p:spTree>
    <p:extLst>
      <p:ext uri="{BB962C8B-B14F-4D97-AF65-F5344CB8AC3E}">
        <p14:creationId xmlns:p14="http://schemas.microsoft.com/office/powerpoint/2010/main" val="40761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קנה מידה </a:t>
            </a:r>
          </a:p>
          <a:p>
            <a:pPr algn="r" rtl="1"/>
            <a:endParaRPr lang="he-IL"/>
          </a:p>
          <a:p>
            <a:pPr algn="r" rtl="1"/>
            <a:r>
              <a:rPr lang="he-IL"/>
              <a:t>בוא </a:t>
            </a:r>
            <a:r>
              <a:rPr lang="he-IL" err="1"/>
              <a:t>נקח</a:t>
            </a:r>
            <a:r>
              <a:rPr lang="he-IL"/>
              <a:t> דוגמה. מדריכים מעבדה 2 מכירים ניסוי "אלקטרון בשדה חשמלי". ספק מתח גבוה מיצר מתח </a:t>
            </a:r>
            <a:r>
              <a:rPr lang="he-IL" err="1"/>
              <a:t>תהאוצה</a:t>
            </a:r>
            <a:r>
              <a:rPr lang="he-IL"/>
              <a:t> </a:t>
            </a:r>
            <a:r>
              <a:rPr lang="en-US"/>
              <a:t>UA</a:t>
            </a:r>
            <a:r>
              <a:rPr lang="he-IL"/>
              <a:t>.</a:t>
            </a:r>
          </a:p>
          <a:p>
            <a:pPr algn="r" rtl="1"/>
            <a:r>
              <a:rPr lang="he-IL"/>
              <a:t>קרן אלקטרונים נכנס  למרווח בין לוחות. ספק מתח גבוה השני נותן מתח סטייה </a:t>
            </a:r>
            <a:r>
              <a:rPr lang="en-US"/>
              <a:t>UP</a:t>
            </a:r>
            <a:r>
              <a:rPr lang="he-IL"/>
              <a:t> על לוחות ומייצר שדה חשמלי בין הלוחות.</a:t>
            </a:r>
          </a:p>
          <a:p>
            <a:pPr algn="r" rtl="1"/>
            <a:r>
              <a:rPr lang="he-IL"/>
              <a:t>מרחק בין לוחות כ-5.5 </a:t>
            </a:r>
            <a:r>
              <a:rPr lang="he-IL" err="1"/>
              <a:t>ס''מ</a:t>
            </a:r>
            <a:r>
              <a:rPr lang="he-IL"/>
              <a:t>.</a:t>
            </a:r>
          </a:p>
          <a:p>
            <a:pPr algn="r" rtl="1"/>
            <a:r>
              <a:rPr lang="he-IL"/>
              <a:t>נתן להראות שכאשר שדה חשמלי אחיד עקום המסלול של אלקטרון הוא פרבולה. והפוך, כאשר מקבלים מסלול אלקטרון בצורה </a:t>
            </a:r>
            <a:r>
              <a:rPr lang="he-IL" err="1"/>
              <a:t>פרבולית</a:t>
            </a:r>
            <a:r>
              <a:rPr lang="he-IL"/>
              <a:t> זאת אומרת ששדה חשמלי הוא אחיד.   </a:t>
            </a:r>
            <a:endParaRPr lang="ru-RU"/>
          </a:p>
        </p:txBody>
      </p:sp>
      <p:sp>
        <p:nvSpPr>
          <p:cNvPr id="4" name="Slide Number Placeholder 3"/>
          <p:cNvSpPr>
            <a:spLocks noGrp="1"/>
          </p:cNvSpPr>
          <p:nvPr>
            <p:ph type="sldNum" sz="quarter" idx="5"/>
          </p:nvPr>
        </p:nvSpPr>
        <p:spPr/>
        <p:txBody>
          <a:bodyPr/>
          <a:lstStyle/>
          <a:p>
            <a:fld id="{54C9D154-A724-4E15-B3C6-316EDC27E429}" type="slidenum">
              <a:rPr lang="ru-RU" smtClean="0"/>
              <a:t>10</a:t>
            </a:fld>
            <a:endParaRPr lang="ru-RU"/>
          </a:p>
        </p:txBody>
      </p:sp>
    </p:spTree>
    <p:extLst>
      <p:ext uri="{BB962C8B-B14F-4D97-AF65-F5344CB8AC3E}">
        <p14:creationId xmlns:p14="http://schemas.microsoft.com/office/powerpoint/2010/main" val="403757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נחזור עכשיו לניסוי. עז, יש מסלול, ושמתי עליו שבע נקודות עזרת אפליקציה. כי אורך שך מסלול כ~1ממ, קיבלתי ערכה ששגיאה היא +- חצי </a:t>
            </a:r>
            <a:r>
              <a:rPr lang="he-IL" err="1"/>
              <a:t>ממ</a:t>
            </a:r>
            <a:r>
              <a:rPr lang="he-IL"/>
              <a:t>.</a:t>
            </a:r>
          </a:p>
        </p:txBody>
      </p:sp>
      <p:sp>
        <p:nvSpPr>
          <p:cNvPr id="4" name="Slide Number Placeholder 3"/>
          <p:cNvSpPr>
            <a:spLocks noGrp="1"/>
          </p:cNvSpPr>
          <p:nvPr>
            <p:ph type="sldNum" sz="quarter" idx="5"/>
          </p:nvPr>
        </p:nvSpPr>
        <p:spPr/>
        <p:txBody>
          <a:bodyPr/>
          <a:lstStyle/>
          <a:p>
            <a:fld id="{54C9D154-A724-4E15-B3C6-316EDC27E429}" type="slidenum">
              <a:rPr lang="ru-RU" smtClean="0"/>
              <a:t>11</a:t>
            </a:fld>
            <a:endParaRPr lang="ru-RU"/>
          </a:p>
        </p:txBody>
      </p:sp>
    </p:spTree>
    <p:extLst>
      <p:ext uri="{BB962C8B-B14F-4D97-AF65-F5344CB8AC3E}">
        <p14:creationId xmlns:p14="http://schemas.microsoft.com/office/powerpoint/2010/main" val="65107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הנה קוד </a:t>
            </a:r>
            <a:r>
              <a:rPr lang="he-IL" err="1"/>
              <a:t>פייתון</a:t>
            </a:r>
            <a:r>
              <a:rPr lang="he-IL"/>
              <a:t> שכתבתי לחישוב מספרי, די קצר ופשוט.</a:t>
            </a:r>
          </a:p>
          <a:p>
            <a:pPr algn="r" rtl="1"/>
            <a:endParaRPr lang="he-IL"/>
          </a:p>
          <a:p>
            <a:pPr algn="r" rtl="1"/>
            <a:r>
              <a:rPr lang="he-IL"/>
              <a:t>מתחילים מנתונים. יש מיקומים של 7 נקודות, ובונים ווקטורים </a:t>
            </a:r>
            <a:r>
              <a:rPr lang="en-US"/>
              <a:t>X</a:t>
            </a:r>
            <a:r>
              <a:rPr lang="he-IL"/>
              <a:t> ו-</a:t>
            </a:r>
            <a:r>
              <a:rPr lang="en-US"/>
              <a:t>Y</a:t>
            </a:r>
            <a:r>
              <a:rPr lang="he-IL"/>
              <a:t>.</a:t>
            </a:r>
          </a:p>
          <a:p>
            <a:pPr algn="r" rtl="1"/>
            <a:endParaRPr lang="he-IL"/>
          </a:p>
          <a:p>
            <a:pPr algn="r" rtl="1"/>
            <a:r>
              <a:rPr lang="en-US"/>
              <a:t>SIGMA</a:t>
            </a:r>
            <a:r>
              <a:rPr lang="he-IL"/>
              <a:t> היא משתנה לאי-וודאות במיקום </a:t>
            </a:r>
            <a:r>
              <a:rPr lang="en-US"/>
              <a:t>Y</a:t>
            </a:r>
            <a:r>
              <a:rPr lang="he-IL"/>
              <a:t>. בהנחה של חישוב חי בריבוע מיקום </a:t>
            </a:r>
            <a:r>
              <a:rPr lang="en-US"/>
              <a:t>X</a:t>
            </a:r>
            <a:r>
              <a:rPr lang="he-IL"/>
              <a:t> ללא שגיאה, מיקום </a:t>
            </a:r>
            <a:r>
              <a:rPr lang="en-US"/>
              <a:t>Y</a:t>
            </a:r>
            <a:r>
              <a:rPr lang="he-IL"/>
              <a:t> עם שגיאה. עם אפשרי לעבוד עם </a:t>
            </a:r>
            <a:r>
              <a:rPr lang="en-US"/>
              <a:t>SIGMA</a:t>
            </a:r>
            <a:r>
              <a:rPr lang="he-IL"/>
              <a:t> שונה לכל נקודה </a:t>
            </a:r>
            <a:r>
              <a:rPr lang="en-US"/>
              <a:t>Y</a:t>
            </a:r>
            <a:r>
              <a:rPr lang="he-IL"/>
              <a:t>. במקרה הזו מקבלים חישוב חי בריבוע משוקלל: יותר משקל לנתונים אם שגיאה קטנה יותר, פחות משקל למדידות אפ שגיאה גדולה יותר. </a:t>
            </a:r>
          </a:p>
          <a:p>
            <a:pPr algn="r" rtl="1"/>
            <a:endParaRPr lang="he-IL"/>
          </a:p>
          <a:p>
            <a:pPr algn="r" rtl="1"/>
            <a:r>
              <a:rPr lang="he-IL"/>
              <a:t>בונים פונקציה </a:t>
            </a:r>
            <a:r>
              <a:rPr lang="en-US"/>
              <a:t>PARABOLA</a:t>
            </a:r>
            <a:r>
              <a:rPr lang="he-IL"/>
              <a:t> בעלת פרמטר אחד, עשים ההתאמה לפונקציה ומקבלים ווקטור </a:t>
            </a:r>
            <a:r>
              <a:rPr lang="en-US"/>
              <a:t>Y</a:t>
            </a:r>
            <a:r>
              <a:rPr lang="he-IL"/>
              <a:t>_</a:t>
            </a:r>
            <a:r>
              <a:rPr lang="en-US"/>
              <a:t>EXPECTED</a:t>
            </a:r>
            <a:r>
              <a:rPr lang="he-IL"/>
              <a:t>.</a:t>
            </a:r>
          </a:p>
          <a:p>
            <a:pPr algn="r" rtl="1"/>
            <a:endParaRPr lang="he-IL"/>
          </a:p>
          <a:p>
            <a:pPr algn="r" rtl="1"/>
            <a:r>
              <a:rPr lang="he-IL"/>
              <a:t>אחר כך מחשבים חי-בריבוע.</a:t>
            </a:r>
          </a:p>
          <a:p>
            <a:pPr algn="r" rtl="1"/>
            <a:endParaRPr lang="he-IL"/>
          </a:p>
          <a:p>
            <a:pPr algn="r" rtl="1"/>
            <a:r>
              <a:rPr lang="he-IL"/>
              <a:t>מס' דרגות חופש הוא מס2 נקודות בווקטור </a:t>
            </a:r>
            <a:r>
              <a:rPr lang="en-US"/>
              <a:t>X</a:t>
            </a:r>
            <a:r>
              <a:rPr lang="he-IL"/>
              <a:t> או </a:t>
            </a:r>
            <a:r>
              <a:rPr lang="en-US"/>
              <a:t>Y</a:t>
            </a:r>
            <a:r>
              <a:rPr lang="he-IL"/>
              <a:t>, לא משנה, הוא 7, ומס' פרמטרים, הוא 1, 7-1=6.</a:t>
            </a:r>
          </a:p>
          <a:p>
            <a:pPr algn="r" rtl="1"/>
            <a:endParaRPr lang="he-IL"/>
          </a:p>
          <a:p>
            <a:pPr algn="r" rtl="1"/>
            <a:r>
              <a:rPr lang="he-IL"/>
              <a:t>להתפלגות לקבל חי בריבוע יותר מחי בריבוע שמקובל בניסוי הזה </a:t>
            </a:r>
            <a:r>
              <a:rPr lang="he-IL" err="1"/>
              <a:t>בפייתון</a:t>
            </a:r>
            <a:r>
              <a:rPr lang="he-IL"/>
              <a:t> יש פונקציה </a:t>
            </a:r>
            <a:r>
              <a:rPr lang="en-US"/>
              <a:t>SF</a:t>
            </a:r>
            <a:r>
              <a:rPr lang="he-IL"/>
              <a:t> – </a:t>
            </a:r>
            <a:r>
              <a:rPr lang="en-US"/>
              <a:t>SURVIVAL FUNCTION/</a:t>
            </a:r>
            <a:r>
              <a:rPr lang="he-IL"/>
              <a:t>.</a:t>
            </a:r>
          </a:p>
          <a:p>
            <a:pPr algn="r" rtl="1"/>
            <a:endParaRPr lang="he-IL"/>
          </a:p>
          <a:p>
            <a:pPr algn="r" rtl="1"/>
            <a:r>
              <a:rPr lang="he-IL" err="1"/>
              <a:t>זוה</a:t>
            </a:r>
            <a:r>
              <a:rPr lang="he-IL"/>
              <a:t>, קיבלנו חי ברביע מצומצם 0,65, פחות מ-1, והתפלגות ~70%</a:t>
            </a:r>
          </a:p>
          <a:p>
            <a:pPr algn="r" rtl="1"/>
            <a:endParaRPr lang="he-IL"/>
          </a:p>
          <a:p>
            <a:pPr algn="r" rtl="1"/>
            <a:endParaRPr lang="he-IL"/>
          </a:p>
          <a:p>
            <a:pPr algn="r" rtl="1"/>
            <a:endParaRPr lang="he-IL"/>
          </a:p>
          <a:p>
            <a:pPr algn="r" rtl="1"/>
            <a:r>
              <a:rPr lang="he-IL"/>
              <a:t> יש 7 נקודות, פרבולה עם פרמטר אחד, זאת אומרת ש מס' דרגות חופש היא 6.</a:t>
            </a:r>
          </a:p>
        </p:txBody>
      </p:sp>
      <p:sp>
        <p:nvSpPr>
          <p:cNvPr id="4" name="Slide Number Placeholder 3"/>
          <p:cNvSpPr>
            <a:spLocks noGrp="1"/>
          </p:cNvSpPr>
          <p:nvPr>
            <p:ph type="sldNum" sz="quarter" idx="5"/>
          </p:nvPr>
        </p:nvSpPr>
        <p:spPr/>
        <p:txBody>
          <a:bodyPr/>
          <a:lstStyle/>
          <a:p>
            <a:fld id="{54C9D154-A724-4E15-B3C6-316EDC27E429}" type="slidenum">
              <a:rPr lang="ru-RU" smtClean="0"/>
              <a:t>12</a:t>
            </a:fld>
            <a:endParaRPr lang="ru-RU"/>
          </a:p>
        </p:txBody>
      </p:sp>
    </p:spTree>
    <p:extLst>
      <p:ext uri="{BB962C8B-B14F-4D97-AF65-F5344CB8AC3E}">
        <p14:creationId xmlns:p14="http://schemas.microsoft.com/office/powerpoint/2010/main" val="304842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לכל ערך חי בריבוע ומס' דרגות חופש אפשר למצוא התפלגות מקבל בניסוי אחר חי בריבוע יותר גדול. </a:t>
            </a:r>
          </a:p>
          <a:p>
            <a:pPr algn="r" rtl="1"/>
            <a:r>
              <a:rPr lang="he-IL"/>
              <a:t>יש נוסחה לזה, די </a:t>
            </a:r>
            <a:r>
              <a:rPr lang="he-IL" err="1"/>
              <a:t>מורכבה</a:t>
            </a:r>
            <a:r>
              <a:rPr lang="he-IL"/>
              <a:t>, יש </a:t>
            </a:r>
            <a:r>
              <a:rPr lang="he-IL" err="1"/>
              <a:t>טבלות</a:t>
            </a:r>
            <a:r>
              <a:rPr lang="he-IL"/>
              <a:t>. בניתי גרף.</a:t>
            </a:r>
          </a:p>
          <a:p>
            <a:pPr algn="r" rtl="1"/>
            <a:r>
              <a:rPr lang="he-IL"/>
              <a:t>תשימו לב, זה לא ניסוי שלי, זה הסתברות תיאורטית.</a:t>
            </a:r>
          </a:p>
          <a:p>
            <a:pPr algn="r" rtl="1"/>
            <a:r>
              <a:rPr lang="he-IL"/>
              <a:t> מה אפשר לראות. כאשר חי-גל סביב , ההסתברות חצי-חצי.  יותר דרגות חופש, או יותר נקודות – יותר בטיח בתשובה.</a:t>
            </a:r>
          </a:p>
          <a:p>
            <a:pPr algn="r" rtl="1"/>
            <a:endParaRPr lang="he-IL"/>
          </a:p>
          <a:p>
            <a:pPr algn="r" rtl="1"/>
            <a:r>
              <a:rPr lang="he-IL"/>
              <a:t>יותר חי בריבוע מצומצם מ-1 – יותר בטוח שאפר לפסול המודל.</a:t>
            </a:r>
          </a:p>
        </p:txBody>
      </p:sp>
      <p:sp>
        <p:nvSpPr>
          <p:cNvPr id="4" name="Slide Number Placeholder 3"/>
          <p:cNvSpPr>
            <a:spLocks noGrp="1"/>
          </p:cNvSpPr>
          <p:nvPr>
            <p:ph type="sldNum" sz="quarter" idx="5"/>
          </p:nvPr>
        </p:nvSpPr>
        <p:spPr/>
        <p:txBody>
          <a:bodyPr/>
          <a:lstStyle/>
          <a:p>
            <a:fld id="{54C9D154-A724-4E15-B3C6-316EDC27E429}" type="slidenum">
              <a:rPr lang="ru-RU" smtClean="0"/>
              <a:t>13</a:t>
            </a:fld>
            <a:endParaRPr lang="ru-RU"/>
          </a:p>
        </p:txBody>
      </p:sp>
    </p:spTree>
    <p:extLst>
      <p:ext uri="{BB962C8B-B14F-4D97-AF65-F5344CB8AC3E}">
        <p14:creationId xmlns:p14="http://schemas.microsoft.com/office/powerpoint/2010/main" val="169378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למה לא 100%?</a:t>
            </a:r>
          </a:p>
          <a:p>
            <a:pPr algn="r" rtl="1"/>
            <a:r>
              <a:rPr lang="he-IL"/>
              <a:t>בגרף ניתן לראות שקו פיט חותך רוב </a:t>
            </a:r>
            <a:r>
              <a:rPr lang="he-IL" err="1"/>
              <a:t>קוי</a:t>
            </a:r>
            <a:r>
              <a:rPr lang="he-IL"/>
              <a:t> שגיאה, אבל לא כל </a:t>
            </a:r>
            <a:r>
              <a:rPr lang="he-IL" err="1"/>
              <a:t>הקוי</a:t>
            </a:r>
            <a:r>
              <a:rPr lang="he-IL"/>
              <a:t> שגיא.</a:t>
            </a:r>
          </a:p>
        </p:txBody>
      </p:sp>
      <p:sp>
        <p:nvSpPr>
          <p:cNvPr id="4" name="Slide Number Placeholder 3"/>
          <p:cNvSpPr>
            <a:spLocks noGrp="1"/>
          </p:cNvSpPr>
          <p:nvPr>
            <p:ph type="sldNum" sz="quarter" idx="5"/>
          </p:nvPr>
        </p:nvSpPr>
        <p:spPr/>
        <p:txBody>
          <a:bodyPr/>
          <a:lstStyle/>
          <a:p>
            <a:fld id="{54C9D154-A724-4E15-B3C6-316EDC27E429}" type="slidenum">
              <a:rPr lang="ru-RU" smtClean="0"/>
              <a:t>14</a:t>
            </a:fld>
            <a:endParaRPr lang="ru-RU"/>
          </a:p>
        </p:txBody>
      </p:sp>
    </p:spTree>
    <p:extLst>
      <p:ext uri="{BB962C8B-B14F-4D97-AF65-F5344CB8AC3E}">
        <p14:creationId xmlns:p14="http://schemas.microsoft.com/office/powerpoint/2010/main" val="334796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989B-F88C-4A23-A448-A0FE37FD3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CE92FC98-8C43-44DC-80BE-FF47798FE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188C800-5DBA-4D36-8EB3-488A3C3F3646}"/>
              </a:ext>
            </a:extLst>
          </p:cNvPr>
          <p:cNvSpPr>
            <a:spLocks noGrp="1"/>
          </p:cNvSpPr>
          <p:nvPr>
            <p:ph type="dt" sz="half" idx="10"/>
          </p:nvPr>
        </p:nvSpPr>
        <p:spPr/>
        <p:txBody>
          <a:bodyPr/>
          <a:lstStyle/>
          <a:p>
            <a:fld id="{708FF1C2-15D3-4F1A-AB14-7ACB2E2BF1FF}" type="datetime8">
              <a:rPr lang="he-IL" smtClean="0"/>
              <a:t>29 יולי 25</a:t>
            </a:fld>
            <a:endParaRPr lang="he-IL"/>
          </a:p>
        </p:txBody>
      </p:sp>
      <p:sp>
        <p:nvSpPr>
          <p:cNvPr id="5" name="Footer Placeholder 4">
            <a:extLst>
              <a:ext uri="{FF2B5EF4-FFF2-40B4-BE49-F238E27FC236}">
                <a16:creationId xmlns:a16="http://schemas.microsoft.com/office/drawing/2014/main" id="{0C5FC77A-7B4C-4642-94A0-57060944F0F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25FD2FA-30B6-47AC-9508-1798AD0DB1E9}"/>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1764360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DD57-C143-44D5-8A08-4878CF9205B1}"/>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552AEC23-09C3-4C73-B3F7-4F4B227FDD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4860B4C-5806-4781-84EE-F63E56FEBEDF}"/>
              </a:ext>
            </a:extLst>
          </p:cNvPr>
          <p:cNvSpPr>
            <a:spLocks noGrp="1"/>
          </p:cNvSpPr>
          <p:nvPr>
            <p:ph type="dt" sz="half" idx="10"/>
          </p:nvPr>
        </p:nvSpPr>
        <p:spPr/>
        <p:txBody>
          <a:bodyPr/>
          <a:lstStyle/>
          <a:p>
            <a:fld id="{43C96A7C-4E06-4693-9707-413A50AB7371}" type="datetime8">
              <a:rPr lang="he-IL" smtClean="0"/>
              <a:t>29 יולי 25</a:t>
            </a:fld>
            <a:endParaRPr lang="he-IL"/>
          </a:p>
        </p:txBody>
      </p:sp>
      <p:sp>
        <p:nvSpPr>
          <p:cNvPr id="5" name="Footer Placeholder 4">
            <a:extLst>
              <a:ext uri="{FF2B5EF4-FFF2-40B4-BE49-F238E27FC236}">
                <a16:creationId xmlns:a16="http://schemas.microsoft.com/office/drawing/2014/main" id="{69AB1BAC-A280-4A9E-B21F-7CFA17179C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83F783-AC9C-4CF0-9079-6273C9E55F52}"/>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65221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ED91EE-89F5-4AE0-89EB-EC7414446D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54F777-9BE1-43D6-B0F1-081B8BD960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D25CB25-9614-4D3D-9D50-45841AAA833A}"/>
              </a:ext>
            </a:extLst>
          </p:cNvPr>
          <p:cNvSpPr>
            <a:spLocks noGrp="1"/>
          </p:cNvSpPr>
          <p:nvPr>
            <p:ph type="dt" sz="half" idx="10"/>
          </p:nvPr>
        </p:nvSpPr>
        <p:spPr/>
        <p:txBody>
          <a:bodyPr/>
          <a:lstStyle/>
          <a:p>
            <a:fld id="{0985DFBF-5C38-4F70-A9A5-818108123CC1}" type="datetime8">
              <a:rPr lang="he-IL" smtClean="0"/>
              <a:t>29 יולי 25</a:t>
            </a:fld>
            <a:endParaRPr lang="he-IL"/>
          </a:p>
        </p:txBody>
      </p:sp>
      <p:sp>
        <p:nvSpPr>
          <p:cNvPr id="5" name="Footer Placeholder 4">
            <a:extLst>
              <a:ext uri="{FF2B5EF4-FFF2-40B4-BE49-F238E27FC236}">
                <a16:creationId xmlns:a16="http://schemas.microsoft.com/office/drawing/2014/main" id="{AD2EC704-C25E-4401-97EB-30989FE478C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3A073ED-11B4-441D-A97B-0BE231884E02}"/>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200918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3C28-5096-498D-BD3F-21ED3E82925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8FA355C-BC43-4F24-B866-8F5400CFD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C4E1818-4140-4148-B551-AF54B0CC50DD}"/>
              </a:ext>
            </a:extLst>
          </p:cNvPr>
          <p:cNvSpPr>
            <a:spLocks noGrp="1"/>
          </p:cNvSpPr>
          <p:nvPr>
            <p:ph type="dt" sz="half" idx="10"/>
          </p:nvPr>
        </p:nvSpPr>
        <p:spPr/>
        <p:txBody>
          <a:bodyPr/>
          <a:lstStyle/>
          <a:p>
            <a:fld id="{77B40E3A-23C5-4A98-B50B-66BDB414ED83}" type="datetime8">
              <a:rPr lang="he-IL" smtClean="0"/>
              <a:t>29 יולי 25</a:t>
            </a:fld>
            <a:endParaRPr lang="he-IL"/>
          </a:p>
        </p:txBody>
      </p:sp>
      <p:sp>
        <p:nvSpPr>
          <p:cNvPr id="5" name="Footer Placeholder 4">
            <a:extLst>
              <a:ext uri="{FF2B5EF4-FFF2-40B4-BE49-F238E27FC236}">
                <a16:creationId xmlns:a16="http://schemas.microsoft.com/office/drawing/2014/main" id="{3F14DEF5-4A0D-47E1-8E28-192BD335D5E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44C7E85-1E60-4FC6-898E-01794B61C5F4}"/>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71887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00FB-FEC5-468D-8DB6-DF48EEA0FD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592F39A-961C-44F5-96C0-5A47E2E436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134029-0D5C-4A95-8999-949F6EA4C7B5}"/>
              </a:ext>
            </a:extLst>
          </p:cNvPr>
          <p:cNvSpPr>
            <a:spLocks noGrp="1"/>
          </p:cNvSpPr>
          <p:nvPr>
            <p:ph type="dt" sz="half" idx="10"/>
          </p:nvPr>
        </p:nvSpPr>
        <p:spPr/>
        <p:txBody>
          <a:bodyPr/>
          <a:lstStyle/>
          <a:p>
            <a:fld id="{4245183D-21AC-47F1-977A-AB8D6109575F}" type="datetime8">
              <a:rPr lang="he-IL" smtClean="0"/>
              <a:t>29 יולי 25</a:t>
            </a:fld>
            <a:endParaRPr lang="he-IL"/>
          </a:p>
        </p:txBody>
      </p:sp>
      <p:sp>
        <p:nvSpPr>
          <p:cNvPr id="5" name="Footer Placeholder 4">
            <a:extLst>
              <a:ext uri="{FF2B5EF4-FFF2-40B4-BE49-F238E27FC236}">
                <a16:creationId xmlns:a16="http://schemas.microsoft.com/office/drawing/2014/main" id="{D2F4FD8D-E1F5-4883-BA87-1955700A9F1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BAFC614-7FA2-493E-9F0D-5FDD4D379781}"/>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1863088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F7879-AB47-4CA2-BB43-5AD8E61C6C98}"/>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51A9E65-DC04-49A4-B9B0-1F78D95594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4AB60188-5EA2-4A8B-8BED-62FFBEC351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C9E129A6-22D6-49D7-A594-FE386CAFD6E5}"/>
              </a:ext>
            </a:extLst>
          </p:cNvPr>
          <p:cNvSpPr>
            <a:spLocks noGrp="1"/>
          </p:cNvSpPr>
          <p:nvPr>
            <p:ph type="dt" sz="half" idx="10"/>
          </p:nvPr>
        </p:nvSpPr>
        <p:spPr/>
        <p:txBody>
          <a:bodyPr/>
          <a:lstStyle/>
          <a:p>
            <a:fld id="{6133CFB6-245A-4001-9523-D8342A22658C}" type="datetime8">
              <a:rPr lang="he-IL" smtClean="0"/>
              <a:t>29 יולי 25</a:t>
            </a:fld>
            <a:endParaRPr lang="he-IL"/>
          </a:p>
        </p:txBody>
      </p:sp>
      <p:sp>
        <p:nvSpPr>
          <p:cNvPr id="6" name="Footer Placeholder 5">
            <a:extLst>
              <a:ext uri="{FF2B5EF4-FFF2-40B4-BE49-F238E27FC236}">
                <a16:creationId xmlns:a16="http://schemas.microsoft.com/office/drawing/2014/main" id="{1DD8A359-B91B-486E-B806-9DDB9F5FD0A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54CE417-861D-4B31-BFEB-10D9659D1A28}"/>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402089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96E2-CD8E-490F-9D18-FE28F4B15F9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A421426-F807-44E1-A32A-58EC6A7B1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3FD8A0-7F6F-4E38-9C8B-BC9CC7EE9B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5529E282-31B9-4D03-BA9E-85B1B29849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8A92D1-12A1-47AF-91F2-F07271C98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4AC0CC1C-2206-4C10-B7B8-9176B3FF23E2}"/>
              </a:ext>
            </a:extLst>
          </p:cNvPr>
          <p:cNvSpPr>
            <a:spLocks noGrp="1"/>
          </p:cNvSpPr>
          <p:nvPr>
            <p:ph type="dt" sz="half" idx="10"/>
          </p:nvPr>
        </p:nvSpPr>
        <p:spPr/>
        <p:txBody>
          <a:bodyPr/>
          <a:lstStyle/>
          <a:p>
            <a:fld id="{6B00CB78-5F5D-4277-91BC-5545FF2C2D75}" type="datetime8">
              <a:rPr lang="he-IL" smtClean="0"/>
              <a:t>29 יולי 25</a:t>
            </a:fld>
            <a:endParaRPr lang="he-IL"/>
          </a:p>
        </p:txBody>
      </p:sp>
      <p:sp>
        <p:nvSpPr>
          <p:cNvPr id="8" name="Footer Placeholder 7">
            <a:extLst>
              <a:ext uri="{FF2B5EF4-FFF2-40B4-BE49-F238E27FC236}">
                <a16:creationId xmlns:a16="http://schemas.microsoft.com/office/drawing/2014/main" id="{8104056D-C24D-4976-962C-27D0B9508FD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6E66EDDC-3C8E-4698-B08B-31B3B0E45CA2}"/>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1032607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F2BF-AEF6-4DA9-8D97-35FF6113E07A}"/>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BAB0A817-7176-453D-B20F-117B4C087E38}"/>
              </a:ext>
            </a:extLst>
          </p:cNvPr>
          <p:cNvSpPr>
            <a:spLocks noGrp="1"/>
          </p:cNvSpPr>
          <p:nvPr>
            <p:ph type="dt" sz="half" idx="10"/>
          </p:nvPr>
        </p:nvSpPr>
        <p:spPr/>
        <p:txBody>
          <a:bodyPr/>
          <a:lstStyle/>
          <a:p>
            <a:fld id="{47FEA271-F022-4A4B-AA89-CC460A5CC065}" type="datetime8">
              <a:rPr lang="he-IL" smtClean="0"/>
              <a:t>29 יולי 25</a:t>
            </a:fld>
            <a:endParaRPr lang="he-IL"/>
          </a:p>
        </p:txBody>
      </p:sp>
      <p:sp>
        <p:nvSpPr>
          <p:cNvPr id="4" name="Footer Placeholder 3">
            <a:extLst>
              <a:ext uri="{FF2B5EF4-FFF2-40B4-BE49-F238E27FC236}">
                <a16:creationId xmlns:a16="http://schemas.microsoft.com/office/drawing/2014/main" id="{5C7BD9E6-E9D7-4195-A7D0-C58E7D533CED}"/>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6058432C-5205-4CD1-9EAD-BF74BD918992}"/>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1775885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7E748B-0B4B-48A3-A1FA-89E818D1D47E}"/>
              </a:ext>
            </a:extLst>
          </p:cNvPr>
          <p:cNvSpPr>
            <a:spLocks noGrp="1"/>
          </p:cNvSpPr>
          <p:nvPr>
            <p:ph type="dt" sz="half" idx="10"/>
          </p:nvPr>
        </p:nvSpPr>
        <p:spPr/>
        <p:txBody>
          <a:bodyPr/>
          <a:lstStyle/>
          <a:p>
            <a:fld id="{75647E1A-64D9-46E7-8595-C249FCB3391E}" type="datetime8">
              <a:rPr lang="he-IL" smtClean="0"/>
              <a:t>29 יולי 25</a:t>
            </a:fld>
            <a:endParaRPr lang="he-IL"/>
          </a:p>
        </p:txBody>
      </p:sp>
      <p:sp>
        <p:nvSpPr>
          <p:cNvPr id="3" name="Footer Placeholder 2">
            <a:extLst>
              <a:ext uri="{FF2B5EF4-FFF2-40B4-BE49-F238E27FC236}">
                <a16:creationId xmlns:a16="http://schemas.microsoft.com/office/drawing/2014/main" id="{B12F6E05-AA44-4B04-8E2E-2142E9B8615E}"/>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A292FDC4-50C1-42D1-99FC-B099B4844E2F}"/>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419494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D1C5-AB2A-462A-ADC1-CD62987DC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86F9006-5D06-4711-A4DA-61A09AC8E4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69BF9BB3-DB5B-41BC-A696-E3B116F832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696EB-851E-413B-8313-9EC99542495F}"/>
              </a:ext>
            </a:extLst>
          </p:cNvPr>
          <p:cNvSpPr>
            <a:spLocks noGrp="1"/>
          </p:cNvSpPr>
          <p:nvPr>
            <p:ph type="dt" sz="half" idx="10"/>
          </p:nvPr>
        </p:nvSpPr>
        <p:spPr/>
        <p:txBody>
          <a:bodyPr/>
          <a:lstStyle/>
          <a:p>
            <a:fld id="{80A13726-5005-4FD0-A3F3-B41C91019DE2}" type="datetime8">
              <a:rPr lang="he-IL" smtClean="0"/>
              <a:t>29 יולי 25</a:t>
            </a:fld>
            <a:endParaRPr lang="he-IL"/>
          </a:p>
        </p:txBody>
      </p:sp>
      <p:sp>
        <p:nvSpPr>
          <p:cNvPr id="6" name="Footer Placeholder 5">
            <a:extLst>
              <a:ext uri="{FF2B5EF4-FFF2-40B4-BE49-F238E27FC236}">
                <a16:creationId xmlns:a16="http://schemas.microsoft.com/office/drawing/2014/main" id="{05F4F1B2-5EB2-42F5-BC5D-1F9AD0C83F0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601E3AB-94CA-4F35-B144-D06635B76AF0}"/>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402510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92A1-048C-49ED-839B-62DDA1555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3C02627-FA07-4D0B-9C87-69CF18DF7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B002C1-9945-4ED0-A3D7-4D949C79F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E3EE5-2BB5-47BC-9694-14B84EB3E785}"/>
              </a:ext>
            </a:extLst>
          </p:cNvPr>
          <p:cNvSpPr>
            <a:spLocks noGrp="1"/>
          </p:cNvSpPr>
          <p:nvPr>
            <p:ph type="dt" sz="half" idx="10"/>
          </p:nvPr>
        </p:nvSpPr>
        <p:spPr/>
        <p:txBody>
          <a:bodyPr/>
          <a:lstStyle/>
          <a:p>
            <a:fld id="{9DAAAFB3-CFFF-4EA9-8F48-92D88905327B}" type="datetime8">
              <a:rPr lang="he-IL" smtClean="0"/>
              <a:t>29 יולי 25</a:t>
            </a:fld>
            <a:endParaRPr lang="he-IL"/>
          </a:p>
        </p:txBody>
      </p:sp>
      <p:sp>
        <p:nvSpPr>
          <p:cNvPr id="6" name="Footer Placeholder 5">
            <a:extLst>
              <a:ext uri="{FF2B5EF4-FFF2-40B4-BE49-F238E27FC236}">
                <a16:creationId xmlns:a16="http://schemas.microsoft.com/office/drawing/2014/main" id="{AB3BA99F-5DD2-407A-A6A1-32DC8B01E8E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CF3C7E7-FF11-4DB0-AA35-A68E8E09A56E}"/>
              </a:ext>
            </a:extLst>
          </p:cNvPr>
          <p:cNvSpPr>
            <a:spLocks noGrp="1"/>
          </p:cNvSpPr>
          <p:nvPr>
            <p:ph type="sldNum" sz="quarter" idx="12"/>
          </p:nvPr>
        </p:nvSpPr>
        <p:spPr/>
        <p:txBody>
          <a:bodyPr/>
          <a:lstStyle/>
          <a:p>
            <a:fld id="{B38FFFFC-B5A8-4387-821D-197FC501B04E}" type="slidenum">
              <a:rPr lang="he-IL" smtClean="0"/>
              <a:t>‹#›</a:t>
            </a:fld>
            <a:endParaRPr lang="he-IL"/>
          </a:p>
        </p:txBody>
      </p:sp>
    </p:spTree>
    <p:extLst>
      <p:ext uri="{BB962C8B-B14F-4D97-AF65-F5344CB8AC3E}">
        <p14:creationId xmlns:p14="http://schemas.microsoft.com/office/powerpoint/2010/main" val="418030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4A1B4-97DF-4C63-9FF7-5A898FA3D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DF445A0C-9744-41D0-8038-55918440D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35FCE62-85D6-406C-A32C-C96FBC8DCC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005E9-05B2-4F13-B14D-3460A8ADF6ED}" type="datetime8">
              <a:rPr lang="he-IL" smtClean="0"/>
              <a:t>29 יולי 25</a:t>
            </a:fld>
            <a:endParaRPr lang="he-IL"/>
          </a:p>
        </p:txBody>
      </p:sp>
      <p:sp>
        <p:nvSpPr>
          <p:cNvPr id="5" name="Footer Placeholder 4">
            <a:extLst>
              <a:ext uri="{FF2B5EF4-FFF2-40B4-BE49-F238E27FC236}">
                <a16:creationId xmlns:a16="http://schemas.microsoft.com/office/drawing/2014/main" id="{78F154F7-2A9A-4CF7-8E8D-BA70DE741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2C53453C-62BC-4A49-8802-8650AC657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FFFFC-B5A8-4387-821D-197FC501B04E}" type="slidenum">
              <a:rPr lang="he-IL" smtClean="0"/>
              <a:t>‹#›</a:t>
            </a:fld>
            <a:endParaRPr lang="he-IL"/>
          </a:p>
        </p:txBody>
      </p:sp>
    </p:spTree>
    <p:extLst>
      <p:ext uri="{BB962C8B-B14F-4D97-AF65-F5344CB8AC3E}">
        <p14:creationId xmlns:p14="http://schemas.microsoft.com/office/powerpoint/2010/main" val="1434528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7888-1807-451C-ABB2-4C82000147F7}"/>
              </a:ext>
            </a:extLst>
          </p:cNvPr>
          <p:cNvSpPr>
            <a:spLocks noGrp="1"/>
          </p:cNvSpPr>
          <p:nvPr>
            <p:ph type="ctrTitle"/>
          </p:nvPr>
        </p:nvSpPr>
        <p:spPr/>
        <p:txBody>
          <a:bodyPr/>
          <a:lstStyle/>
          <a:p>
            <a:r>
              <a:rPr lang="he-IL">
                <a:cs typeface="+mn-cs"/>
              </a:rPr>
              <a:t>טיפ# 1: ממוצע משוקלל</a:t>
            </a:r>
          </a:p>
        </p:txBody>
      </p:sp>
      <p:sp>
        <p:nvSpPr>
          <p:cNvPr id="3" name="Subtitle 2">
            <a:extLst>
              <a:ext uri="{FF2B5EF4-FFF2-40B4-BE49-F238E27FC236}">
                <a16:creationId xmlns:a16="http://schemas.microsoft.com/office/drawing/2014/main" id="{1D03227D-F6A3-4B05-8550-B81FB1A6B80F}"/>
              </a:ext>
            </a:extLst>
          </p:cNvPr>
          <p:cNvSpPr>
            <a:spLocks noGrp="1"/>
          </p:cNvSpPr>
          <p:nvPr>
            <p:ph type="subTitle" idx="1"/>
          </p:nvPr>
        </p:nvSpPr>
        <p:spPr/>
        <p:txBody>
          <a:bodyPr/>
          <a:lstStyle/>
          <a:p>
            <a:r>
              <a:rPr lang="he-IL"/>
              <a:t>יבגני </a:t>
            </a:r>
            <a:r>
              <a:rPr lang="he-IL" err="1"/>
              <a:t>קולונסקי</a:t>
            </a:r>
            <a:endParaRPr lang="he-IL"/>
          </a:p>
          <a:p>
            <a:r>
              <a:rPr lang="he-IL"/>
              <a:t> 2025</a:t>
            </a:r>
          </a:p>
        </p:txBody>
      </p:sp>
      <p:sp>
        <p:nvSpPr>
          <p:cNvPr id="4" name="TextBox 3">
            <a:extLst>
              <a:ext uri="{FF2B5EF4-FFF2-40B4-BE49-F238E27FC236}">
                <a16:creationId xmlns:a16="http://schemas.microsoft.com/office/drawing/2014/main" id="{2EC634DF-775F-48AC-8E9F-1B5E25BF4631}"/>
              </a:ext>
            </a:extLst>
          </p:cNvPr>
          <p:cNvSpPr txBox="1"/>
          <p:nvPr/>
        </p:nvSpPr>
        <p:spPr>
          <a:xfrm>
            <a:off x="880533" y="6307667"/>
            <a:ext cx="9927526" cy="307777"/>
          </a:xfrm>
          <a:prstGeom prst="rect">
            <a:avLst/>
          </a:prstGeom>
          <a:noFill/>
        </p:spPr>
        <p:txBody>
          <a:bodyPr wrap="none" rtlCol="1">
            <a:spAutoFit/>
          </a:bodyPr>
          <a:lstStyle/>
          <a:p>
            <a:r>
              <a:rPr lang="en-US" sz="1400" b="0" i="0">
                <a:effectLst/>
                <a:latin typeface="system-ui"/>
              </a:rPr>
              <a:t>John R. Taylor. </a:t>
            </a:r>
            <a:r>
              <a:rPr lang="en-US" sz="1400" b="0" i="1">
                <a:effectLst/>
                <a:latin typeface="system-ui"/>
              </a:rPr>
              <a:t>An Introduction to Error Analysis: The Study of Uncertainties in Physical Measurements.</a:t>
            </a:r>
            <a:r>
              <a:rPr lang="en-US" sz="1400" b="0" i="0">
                <a:effectLst/>
                <a:latin typeface="system-ui"/>
              </a:rPr>
              <a:t> University Science Books, 1996.</a:t>
            </a:r>
            <a:endParaRPr lang="he-IL" sz="1400"/>
          </a:p>
        </p:txBody>
      </p:sp>
    </p:spTree>
    <p:extLst>
      <p:ext uri="{BB962C8B-B14F-4D97-AF65-F5344CB8AC3E}">
        <p14:creationId xmlns:p14="http://schemas.microsoft.com/office/powerpoint/2010/main" val="4095281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10" name="Picture 9" descr="A close-up of a medical device&#10;&#10;AI-generated content may be incorrect.">
            <a:extLst>
              <a:ext uri="{FF2B5EF4-FFF2-40B4-BE49-F238E27FC236}">
                <a16:creationId xmlns:a16="http://schemas.microsoft.com/office/drawing/2014/main" id="{B9B4ECDF-5893-F85E-E357-AD057A588C91}"/>
              </a:ext>
            </a:extLst>
          </p:cNvPr>
          <p:cNvPicPr>
            <a:picLocks noChangeAspect="1"/>
          </p:cNvPicPr>
          <p:nvPr/>
        </p:nvPicPr>
        <p:blipFill>
          <a:blip r:embed="rId3">
            <a:extLst>
              <a:ext uri="{28A0092B-C50C-407E-A947-70E740481C1C}">
                <a14:useLocalDpi xmlns:a14="http://schemas.microsoft.com/office/drawing/2010/main" val="0"/>
              </a:ext>
            </a:extLst>
          </a:blip>
          <a:srcRect l="13161" t="28368" r="13488" b="29964"/>
          <a:stretch>
            <a:fillRect/>
          </a:stretch>
        </p:blipFill>
        <p:spPr>
          <a:xfrm>
            <a:off x="3347448" y="2050187"/>
            <a:ext cx="7848006" cy="4049504"/>
          </a:xfrm>
          <a:prstGeom prst="rect">
            <a:avLst/>
          </a:prstGeom>
          <a:solidFill>
            <a:srgbClr val="FFFF00"/>
          </a:solidFill>
        </p:spPr>
      </p:pic>
      <p:sp>
        <p:nvSpPr>
          <p:cNvPr id="13" name="TextBox 12">
            <a:extLst>
              <a:ext uri="{FF2B5EF4-FFF2-40B4-BE49-F238E27FC236}">
                <a16:creationId xmlns:a16="http://schemas.microsoft.com/office/drawing/2014/main" id="{11A1D36D-6E8B-4485-BC2F-CA966F4A336A}"/>
              </a:ext>
            </a:extLst>
          </p:cNvPr>
          <p:cNvSpPr txBox="1"/>
          <p:nvPr/>
        </p:nvSpPr>
        <p:spPr>
          <a:xfrm>
            <a:off x="3794901" y="220174"/>
            <a:ext cx="4634602" cy="707886"/>
          </a:xfrm>
          <a:prstGeom prst="rect">
            <a:avLst/>
          </a:prstGeom>
          <a:noFill/>
        </p:spPr>
        <p:txBody>
          <a:bodyPr wrap="none" rtlCol="1">
            <a:spAutoFit/>
          </a:bodyPr>
          <a:lstStyle/>
          <a:p>
            <a:pPr algn="r" rtl="1"/>
            <a:r>
              <a:rPr lang="he-IL" sz="4000"/>
              <a:t>אלקטרון בשדה חשמלי</a:t>
            </a:r>
          </a:p>
        </p:txBody>
      </p:sp>
      <p:cxnSp>
        <p:nvCxnSpPr>
          <p:cNvPr id="26" name="Straight Arrow Connector 25">
            <a:extLst>
              <a:ext uri="{FF2B5EF4-FFF2-40B4-BE49-F238E27FC236}">
                <a16:creationId xmlns:a16="http://schemas.microsoft.com/office/drawing/2014/main" id="{10476961-C534-4AE8-C2AA-7442164246D3}"/>
              </a:ext>
            </a:extLst>
          </p:cNvPr>
          <p:cNvCxnSpPr>
            <a:cxnSpLocks/>
          </p:cNvCxnSpPr>
          <p:nvPr/>
        </p:nvCxnSpPr>
        <p:spPr>
          <a:xfrm flipH="1">
            <a:off x="3704416" y="4185087"/>
            <a:ext cx="3938495" cy="96563"/>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3D35A25-8BB9-0078-20F7-E32EB77E4583}"/>
              </a:ext>
            </a:extLst>
          </p:cNvPr>
          <p:cNvCxnSpPr>
            <a:cxnSpLocks/>
          </p:cNvCxnSpPr>
          <p:nvPr/>
        </p:nvCxnSpPr>
        <p:spPr>
          <a:xfrm flipH="1" flipV="1">
            <a:off x="7570362" y="2598599"/>
            <a:ext cx="110649" cy="3058885"/>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5A6177A-C658-186E-466B-895B67AB4366}"/>
              </a:ext>
            </a:extLst>
          </p:cNvPr>
          <p:cNvSpPr txBox="1"/>
          <p:nvPr/>
        </p:nvSpPr>
        <p:spPr>
          <a:xfrm>
            <a:off x="7625686" y="2201302"/>
            <a:ext cx="367408" cy="584775"/>
          </a:xfrm>
          <a:prstGeom prst="rect">
            <a:avLst/>
          </a:prstGeom>
          <a:noFill/>
        </p:spPr>
        <p:txBody>
          <a:bodyPr wrap="none" rtlCol="0">
            <a:spAutoFit/>
          </a:bodyPr>
          <a:lstStyle/>
          <a:p>
            <a:r>
              <a:rPr lang="en-US" sz="3200" i="1">
                <a:latin typeface="Times New Roman" panose="02020603050405020304" pitchFamily="18" charset="0"/>
                <a:cs typeface="Times New Roman" panose="02020603050405020304" pitchFamily="18" charset="0"/>
              </a:rPr>
              <a:t>y</a:t>
            </a:r>
            <a:endParaRPr lang="ru-RU" sz="3200" i="1">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D34A1C8B-4C2C-9B4E-8742-E4D5209068AE}"/>
              </a:ext>
            </a:extLst>
          </p:cNvPr>
          <p:cNvSpPr txBox="1"/>
          <p:nvPr/>
        </p:nvSpPr>
        <p:spPr>
          <a:xfrm>
            <a:off x="3764257" y="4172827"/>
            <a:ext cx="389850" cy="646331"/>
          </a:xfrm>
          <a:prstGeom prst="rect">
            <a:avLst/>
          </a:prstGeom>
          <a:noFill/>
        </p:spPr>
        <p:txBody>
          <a:bodyPr wrap="none" rtlCol="0">
            <a:spAutoFit/>
          </a:bodyPr>
          <a:lstStyle/>
          <a:p>
            <a:r>
              <a:rPr lang="en-US" sz="3600" i="1">
                <a:latin typeface="Times New Roman" panose="02020603050405020304" pitchFamily="18" charset="0"/>
                <a:cs typeface="Times New Roman" panose="02020603050405020304" pitchFamily="18" charset="0"/>
              </a:rPr>
              <a:t>x</a:t>
            </a:r>
            <a:endParaRPr lang="ru-RU" sz="3600" i="1">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00AA44D3-15C1-4E4E-ED37-78848F721657}"/>
              </a:ext>
            </a:extLst>
          </p:cNvPr>
          <p:cNvSpPr txBox="1"/>
          <p:nvPr/>
        </p:nvSpPr>
        <p:spPr>
          <a:xfrm>
            <a:off x="8198230" y="2765386"/>
            <a:ext cx="1194558" cy="646331"/>
          </a:xfrm>
          <a:prstGeom prst="rect">
            <a:avLst/>
          </a:prstGeom>
          <a:noFill/>
        </p:spPr>
        <p:txBody>
          <a:bodyPr wrap="none" rtlCol="0">
            <a:spAutoFit/>
          </a:bodyPr>
          <a:lstStyle/>
          <a:p>
            <a:r>
              <a:rPr lang="he-IL" dirty="0">
                <a:latin typeface="Bodoni MT" panose="02070603080606020203" pitchFamily="18" charset="0"/>
              </a:rPr>
              <a:t>מתח האצה</a:t>
            </a:r>
          </a:p>
          <a:p>
            <a:r>
              <a:rPr lang="en-US" i="1" dirty="0">
                <a:latin typeface="Bodoni MT" panose="02070603080606020203" pitchFamily="18" charset="0"/>
              </a:rPr>
              <a:t>U</a:t>
            </a:r>
            <a:r>
              <a:rPr lang="en-US" i="1" baseline="-25000" dirty="0">
                <a:latin typeface="Bodoni MT" panose="02070603080606020203" pitchFamily="18" charset="0"/>
              </a:rPr>
              <a:t>A</a:t>
            </a:r>
            <a:endParaRPr lang="ru-RU" i="1" baseline="-25000" dirty="0"/>
          </a:p>
        </p:txBody>
      </p:sp>
      <p:sp>
        <p:nvSpPr>
          <p:cNvPr id="46" name="TextBox 45">
            <a:extLst>
              <a:ext uri="{FF2B5EF4-FFF2-40B4-BE49-F238E27FC236}">
                <a16:creationId xmlns:a16="http://schemas.microsoft.com/office/drawing/2014/main" id="{E1A71CEF-41E1-20D4-E954-43FF3A962561}"/>
              </a:ext>
            </a:extLst>
          </p:cNvPr>
          <p:cNvSpPr txBox="1"/>
          <p:nvPr/>
        </p:nvSpPr>
        <p:spPr>
          <a:xfrm>
            <a:off x="5760502" y="2088274"/>
            <a:ext cx="1225015" cy="923330"/>
          </a:xfrm>
          <a:prstGeom prst="rect">
            <a:avLst/>
          </a:prstGeom>
          <a:noFill/>
        </p:spPr>
        <p:txBody>
          <a:bodyPr wrap="none" rtlCol="0">
            <a:spAutoFit/>
          </a:bodyPr>
          <a:lstStyle/>
          <a:p>
            <a:r>
              <a:rPr lang="he-IL" dirty="0"/>
              <a:t>מתח הסחה</a:t>
            </a:r>
            <a:endParaRPr lang="en-US" dirty="0"/>
          </a:p>
          <a:p>
            <a:endParaRPr lang="en-US" dirty="0"/>
          </a:p>
          <a:p>
            <a:r>
              <a:rPr lang="en-US" i="1" dirty="0">
                <a:latin typeface="Bodoni MT" panose="02070603080606020203" pitchFamily="18" charset="0"/>
              </a:rPr>
              <a:t>U</a:t>
            </a:r>
            <a:r>
              <a:rPr lang="en-US" i="1" baseline="-25000" dirty="0">
                <a:latin typeface="Bodoni MT" panose="02070603080606020203" pitchFamily="18" charset="0"/>
              </a:rPr>
              <a:t>P</a:t>
            </a:r>
            <a:endParaRPr lang="ru-RU" i="1" baseline="-250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1BE4E24-38F5-A24A-FA16-29DD933D53A4}"/>
                  </a:ext>
                </a:extLst>
              </p:cNvPr>
              <p:cNvSpPr txBox="1"/>
              <p:nvPr/>
            </p:nvSpPr>
            <p:spPr>
              <a:xfrm>
                <a:off x="146591" y="1091188"/>
                <a:ext cx="2683638" cy="1968103"/>
              </a:xfrm>
              <a:prstGeom prst="rect">
                <a:avLst/>
              </a:prstGeom>
              <a:noFill/>
            </p:spPr>
            <p:txBody>
              <a:bodyPr wrap="square" rtlCol="0">
                <a:spAutoFit/>
              </a:bodyPr>
              <a:lstStyle/>
              <a:p>
                <a:pPr algn="r" rtl="1"/>
                <a:r>
                  <a:rPr lang="he-IL" dirty="0"/>
                  <a:t>כאשר שדה חשמלי אחיד</a:t>
                </a:r>
              </a:p>
              <a:p>
                <a:pPr algn="r" rtl="1"/>
                <a:r>
                  <a:rPr lang="he-IL" dirty="0"/>
                  <a:t>מסלול של אלקטרון מתואר על ידי:</a:t>
                </a:r>
              </a:p>
              <a:p>
                <a:pPr algn="l"/>
                <a:r>
                  <a:rPr lang="he-IL" dirty="0"/>
                  <a:t> </a:t>
                </a:r>
                <a14:m>
                  <m:oMath xmlns:m="http://schemas.openxmlformats.org/officeDocument/2006/math">
                    <m:r>
                      <a:rPr lang="en-US" sz="3200" i="1" smtClean="0">
                        <a:latin typeface="Cambria Math" panose="02040503050406030204" pitchFamily="18" charset="0"/>
                      </a:rPr>
                      <m:t>𝑦</m:t>
                    </m:r>
                    <m:r>
                      <a:rPr lang="en-US" sz="3200" b="0" i="0" smtClean="0">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i="1">
                                    <a:latin typeface="Cambria Math" panose="02040503050406030204" pitchFamily="18" charset="0"/>
                                  </a:rPr>
                                  <m:t>𝑈</m:t>
                                </m:r>
                              </m:e>
                              <m:sub>
                                <m:r>
                                  <a:rPr lang="en-US" sz="3200" i="1">
                                    <a:latin typeface="Cambria Math" panose="02040503050406030204" pitchFamily="18" charset="0"/>
                                  </a:rPr>
                                  <m:t>𝑃</m:t>
                                </m:r>
                              </m:sub>
                            </m:sSub>
                            <m:r>
                              <a:rPr lang="en-US" sz="3200" i="1">
                                <a:latin typeface="Cambria Math" panose="02040503050406030204" pitchFamily="18" charset="0"/>
                              </a:rPr>
                              <m:t>𝑘</m:t>
                            </m:r>
                          </m:e>
                          <m:sub>
                            <m:r>
                              <a:rPr lang="en-US" sz="3200" i="1">
                                <a:latin typeface="Cambria Math" panose="02040503050406030204" pitchFamily="18" charset="0"/>
                              </a:rPr>
                              <m:t>1</m:t>
                            </m:r>
                          </m:sub>
                        </m:sSub>
                      </m:num>
                      <m:den>
                        <m:r>
                          <a:rPr lang="en-US" sz="3200" i="1">
                            <a:latin typeface="Cambria Math" panose="02040503050406030204" pitchFamily="18" charset="0"/>
                          </a:rPr>
                          <m:t>4</m:t>
                        </m:r>
                        <m:r>
                          <a:rPr lang="en-US" sz="3200" b="0" i="1" smtClean="0">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a:latin typeface="Cambria Math" panose="02040503050406030204" pitchFamily="18" charset="0"/>
                              </a:rPr>
                              <m:t>𝑈</m:t>
                            </m:r>
                          </m:e>
                          <m:sub>
                            <m:r>
                              <a:rPr lang="en-US" sz="3200" i="1">
                                <a:latin typeface="Cambria Math" panose="02040503050406030204" pitchFamily="18" charset="0"/>
                              </a:rPr>
                              <m:t>𝐴</m:t>
                            </m:r>
                          </m:sub>
                        </m:sSub>
                      </m:den>
                    </m:f>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2</m:t>
                        </m:r>
                      </m:sup>
                    </m:sSup>
                  </m:oMath>
                </a14:m>
                <a:endParaRPr lang="en-US" sz="3600" b="0" i="1" dirty="0">
                  <a:latin typeface="Cambria Math" panose="02040503050406030204" pitchFamily="18" charset="0"/>
                </a:endParaRPr>
              </a:p>
              <a:p>
                <a:pPr algn="r" rtl="1"/>
                <a:endParaRPr lang="ru-RU" dirty="0"/>
              </a:p>
            </p:txBody>
          </p:sp>
        </mc:Choice>
        <mc:Fallback xmlns="">
          <p:sp>
            <p:nvSpPr>
              <p:cNvPr id="63" name="TextBox 62">
                <a:extLst>
                  <a:ext uri="{FF2B5EF4-FFF2-40B4-BE49-F238E27FC236}">
                    <a16:creationId xmlns:a16="http://schemas.microsoft.com/office/drawing/2014/main" id="{51BE4E24-38F5-A24A-FA16-29DD933D53A4}"/>
                  </a:ext>
                </a:extLst>
              </p:cNvPr>
              <p:cNvSpPr txBox="1">
                <a:spLocks noRot="1" noChangeAspect="1" noMove="1" noResize="1" noEditPoints="1" noAdjustHandles="1" noChangeArrowheads="1" noChangeShapeType="1" noTextEdit="1"/>
              </p:cNvSpPr>
              <p:nvPr/>
            </p:nvSpPr>
            <p:spPr>
              <a:xfrm>
                <a:off x="146591" y="1091188"/>
                <a:ext cx="2683638" cy="1968103"/>
              </a:xfrm>
              <a:prstGeom prst="rect">
                <a:avLst/>
              </a:prstGeom>
              <a:blipFill>
                <a:blip r:embed="rId4"/>
                <a:stretch>
                  <a:fillRect l="-2045" t="-1548" r="-2045"/>
                </a:stretch>
              </a:blipFill>
            </p:spPr>
            <p:txBody>
              <a:bodyPr/>
              <a:lstStyle/>
              <a:p>
                <a:r>
                  <a:rPr lang="he-IL">
                    <a:noFill/>
                  </a:rPr>
                  <a:t> </a:t>
                </a:r>
              </a:p>
            </p:txBody>
          </p:sp>
        </mc:Fallback>
      </mc:AlternateContent>
      <p:sp>
        <p:nvSpPr>
          <p:cNvPr id="2" name="Slide Number Placeholder 1">
            <a:extLst>
              <a:ext uri="{FF2B5EF4-FFF2-40B4-BE49-F238E27FC236}">
                <a16:creationId xmlns:a16="http://schemas.microsoft.com/office/drawing/2014/main" id="{CBEE9D20-3087-127C-C5E1-1ABC488CF421}"/>
              </a:ext>
            </a:extLst>
          </p:cNvPr>
          <p:cNvSpPr>
            <a:spLocks noGrp="1"/>
          </p:cNvSpPr>
          <p:nvPr>
            <p:ph type="sldNum" sz="quarter" idx="12"/>
          </p:nvPr>
        </p:nvSpPr>
        <p:spPr>
          <a:xfrm>
            <a:off x="9162143" y="6288783"/>
            <a:ext cx="2743200" cy="365125"/>
          </a:xfrm>
        </p:spPr>
        <p:txBody>
          <a:bodyPr/>
          <a:lstStyle/>
          <a:p>
            <a:pPr algn="r" rtl="1"/>
            <a:fld id="{B38FFFFC-B5A8-4387-821D-197FC501B04E}" type="slidenum">
              <a:rPr lang="he-IL" smtClean="0"/>
              <a:pPr algn="r" rtl="1"/>
              <a:t>10</a:t>
            </a:fld>
            <a:endParaRPr lang="he-IL"/>
          </a:p>
        </p:txBody>
      </p:sp>
      <p:sp>
        <p:nvSpPr>
          <p:cNvPr id="3" name="TextBox 2">
            <a:extLst>
              <a:ext uri="{FF2B5EF4-FFF2-40B4-BE49-F238E27FC236}">
                <a16:creationId xmlns:a16="http://schemas.microsoft.com/office/drawing/2014/main" id="{5425248C-24A5-4121-062C-0FA288483BA7}"/>
              </a:ext>
            </a:extLst>
          </p:cNvPr>
          <p:cNvSpPr txBox="1"/>
          <p:nvPr/>
        </p:nvSpPr>
        <p:spPr>
          <a:xfrm rot="21449419">
            <a:off x="4072483" y="4799163"/>
            <a:ext cx="3202360" cy="543739"/>
          </a:xfrm>
          <a:prstGeom prst="rect">
            <a:avLst/>
          </a:prstGeom>
          <a:noFill/>
        </p:spPr>
        <p:txBody>
          <a:bodyPr wrap="square" rtlCol="0">
            <a:spAutoFit/>
          </a:bodyPr>
          <a:lstStyle/>
          <a:p>
            <a:r>
              <a:rPr lang="he-IL" sz="4400" b="1" baseline="-25000" dirty="0">
                <a:solidFill>
                  <a:srgbClr val="FF0000"/>
                </a:solidFill>
                <a:latin typeface="Times New Roman" panose="02020603050405020304" pitchFamily="18" charset="0"/>
                <a:cs typeface="Times New Roman" panose="02020603050405020304" pitchFamily="18" charset="0"/>
              </a:rPr>
              <a:t>+ + + + + + + + + +</a:t>
            </a:r>
            <a:endParaRPr lang="ru-RU" sz="4400" b="1" baseline="-25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FBB9BAF-20F2-76D5-FEDB-68953994915F}"/>
              </a:ext>
            </a:extLst>
          </p:cNvPr>
          <p:cNvSpPr txBox="1"/>
          <p:nvPr/>
        </p:nvSpPr>
        <p:spPr>
          <a:xfrm rot="21449419">
            <a:off x="4072483" y="2937026"/>
            <a:ext cx="3202360" cy="543739"/>
          </a:xfrm>
          <a:prstGeom prst="rect">
            <a:avLst/>
          </a:prstGeom>
          <a:noFill/>
        </p:spPr>
        <p:txBody>
          <a:bodyPr wrap="square" rtlCol="0">
            <a:spAutoFit/>
          </a:bodyPr>
          <a:lstStyle/>
          <a:p>
            <a:r>
              <a:rPr lang="he-IL" sz="4400" b="1" baseline="-25000" dirty="0">
                <a:solidFill>
                  <a:schemeClr val="accent1"/>
                </a:solidFill>
                <a:latin typeface="Times New Roman" panose="02020603050405020304" pitchFamily="18" charset="0"/>
                <a:cs typeface="Times New Roman" panose="02020603050405020304" pitchFamily="18" charset="0"/>
              </a:rPr>
              <a:t>- - - - - - - - - - - - -  </a:t>
            </a:r>
            <a:endParaRPr lang="ru-RU" sz="4400" b="1" baseline="-25000" dirty="0">
              <a:solidFill>
                <a:schemeClr val="accent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1358EC5-4B2F-C450-AC25-483DCA075B5D}"/>
              </a:ext>
            </a:extLst>
          </p:cNvPr>
          <p:cNvSpPr txBox="1"/>
          <p:nvPr/>
        </p:nvSpPr>
        <p:spPr>
          <a:xfrm>
            <a:off x="1245520" y="4126660"/>
            <a:ext cx="2250492" cy="369332"/>
          </a:xfrm>
          <a:prstGeom prst="rect">
            <a:avLst/>
          </a:prstGeom>
          <a:noFill/>
        </p:spPr>
        <p:txBody>
          <a:bodyPr wrap="square" rtlCol="1">
            <a:spAutoFit/>
          </a:bodyPr>
          <a:lstStyle/>
          <a:p>
            <a:r>
              <a:rPr lang="en-US" dirty="0"/>
              <a:t>d – </a:t>
            </a:r>
            <a:r>
              <a:rPr lang="he-IL" dirty="0"/>
              <a:t>מרחק בין לוחות</a:t>
            </a:r>
          </a:p>
        </p:txBody>
      </p:sp>
    </p:spTree>
    <p:extLst>
      <p:ext uri="{BB962C8B-B14F-4D97-AF65-F5344CB8AC3E}">
        <p14:creationId xmlns:p14="http://schemas.microsoft.com/office/powerpoint/2010/main" val="96649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BDBD5-4AE4-55EA-E3DD-47BDA5A7D84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F233139-F0F8-E49A-9B90-36957BBC68BA}"/>
              </a:ext>
            </a:extLst>
          </p:cNvPr>
          <p:cNvSpPr txBox="1"/>
          <p:nvPr/>
        </p:nvSpPr>
        <p:spPr>
          <a:xfrm>
            <a:off x="4031172" y="364120"/>
            <a:ext cx="3892412" cy="707886"/>
          </a:xfrm>
          <a:prstGeom prst="rect">
            <a:avLst/>
          </a:prstGeom>
          <a:noFill/>
        </p:spPr>
        <p:txBody>
          <a:bodyPr wrap="none" rtlCol="1">
            <a:spAutoFit/>
          </a:bodyPr>
          <a:lstStyle/>
          <a:p>
            <a:pPr algn="r" rtl="1"/>
            <a:r>
              <a:rPr lang="he-IL" sz="4000" dirty="0"/>
              <a:t>מסלול של אלקטרון</a:t>
            </a:r>
          </a:p>
        </p:txBody>
      </p:sp>
      <p:sp>
        <p:nvSpPr>
          <p:cNvPr id="2" name="Slide Number Placeholder 1">
            <a:extLst>
              <a:ext uri="{FF2B5EF4-FFF2-40B4-BE49-F238E27FC236}">
                <a16:creationId xmlns:a16="http://schemas.microsoft.com/office/drawing/2014/main" id="{2D45BBD0-2F70-497E-DC9D-88B519FE5911}"/>
              </a:ext>
            </a:extLst>
          </p:cNvPr>
          <p:cNvSpPr>
            <a:spLocks noGrp="1"/>
          </p:cNvSpPr>
          <p:nvPr>
            <p:ph type="sldNum" sz="quarter" idx="12"/>
          </p:nvPr>
        </p:nvSpPr>
        <p:spPr>
          <a:xfrm>
            <a:off x="11012119" y="6304646"/>
            <a:ext cx="493592" cy="281349"/>
          </a:xfrm>
        </p:spPr>
        <p:txBody>
          <a:bodyPr/>
          <a:lstStyle/>
          <a:p>
            <a:pPr algn="r" rtl="1"/>
            <a:fld id="{B38FFFFC-B5A8-4387-821D-197FC501B04E}" type="slidenum">
              <a:rPr lang="he-IL" smtClean="0"/>
              <a:pPr algn="r" rtl="1"/>
              <a:t>11</a:t>
            </a:fld>
            <a:endParaRPr lang="he-IL"/>
          </a:p>
        </p:txBody>
      </p:sp>
      <p:pic>
        <p:nvPicPr>
          <p:cNvPr id="3078" name="Picture 6">
            <a:extLst>
              <a:ext uri="{FF2B5EF4-FFF2-40B4-BE49-F238E27FC236}">
                <a16:creationId xmlns:a16="http://schemas.microsoft.com/office/drawing/2014/main" id="{B1C4A71F-0A9F-1257-66E6-7A9F55213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939" y="1072006"/>
            <a:ext cx="8953661" cy="551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1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A1D36D-6E8B-4485-BC2F-CA966F4A336A}"/>
              </a:ext>
            </a:extLst>
          </p:cNvPr>
          <p:cNvSpPr txBox="1"/>
          <p:nvPr/>
        </p:nvSpPr>
        <p:spPr>
          <a:xfrm>
            <a:off x="5202967" y="287460"/>
            <a:ext cx="1786066" cy="707886"/>
          </a:xfrm>
          <a:prstGeom prst="rect">
            <a:avLst/>
          </a:prstGeom>
          <a:noFill/>
        </p:spPr>
        <p:txBody>
          <a:bodyPr wrap="none" rtlCol="1">
            <a:spAutoFit/>
          </a:bodyPr>
          <a:lstStyle/>
          <a:p>
            <a:pPr algn="r" rtl="1"/>
            <a:r>
              <a:rPr lang="he-IL" sz="4000" dirty="0"/>
              <a:t>קוד קצר</a:t>
            </a:r>
          </a:p>
        </p:txBody>
      </p:sp>
      <p:sp>
        <p:nvSpPr>
          <p:cNvPr id="2" name="Slide Number Placeholder 1">
            <a:extLst>
              <a:ext uri="{FF2B5EF4-FFF2-40B4-BE49-F238E27FC236}">
                <a16:creationId xmlns:a16="http://schemas.microsoft.com/office/drawing/2014/main" id="{79AF511A-7051-A4E0-CCB9-F8695D853CDB}"/>
              </a:ext>
            </a:extLst>
          </p:cNvPr>
          <p:cNvSpPr>
            <a:spLocks noGrp="1"/>
          </p:cNvSpPr>
          <p:nvPr>
            <p:ph type="sldNum" sz="quarter" idx="12"/>
          </p:nvPr>
        </p:nvSpPr>
        <p:spPr>
          <a:xfrm>
            <a:off x="11470510" y="6356350"/>
            <a:ext cx="427299" cy="324793"/>
          </a:xfrm>
        </p:spPr>
        <p:txBody>
          <a:bodyPr/>
          <a:lstStyle/>
          <a:p>
            <a:fld id="{B38FFFFC-B5A8-4387-821D-197FC501B04E}" type="slidenum">
              <a:rPr lang="he-IL" smtClean="0"/>
              <a:t>12</a:t>
            </a:fld>
            <a:endParaRPr lang="he-IL"/>
          </a:p>
        </p:txBody>
      </p:sp>
      <p:pic>
        <p:nvPicPr>
          <p:cNvPr id="3" name="Picture 2" descr="A screenshot of a computer code&#10;&#10;AI-generated content may be incorrect.">
            <a:extLst>
              <a:ext uri="{FF2B5EF4-FFF2-40B4-BE49-F238E27FC236}">
                <a16:creationId xmlns:a16="http://schemas.microsoft.com/office/drawing/2014/main" id="{94A08B60-0ED9-DE1D-C7C0-BF50D9DCD417}"/>
              </a:ext>
            </a:extLst>
          </p:cNvPr>
          <p:cNvPicPr>
            <a:picLocks noChangeAspect="1"/>
          </p:cNvPicPr>
          <p:nvPr/>
        </p:nvPicPr>
        <p:blipFill>
          <a:blip r:embed="rId3"/>
          <a:stretch>
            <a:fillRect/>
          </a:stretch>
        </p:blipFill>
        <p:spPr>
          <a:xfrm>
            <a:off x="2737885" y="993360"/>
            <a:ext cx="6727273" cy="5511800"/>
          </a:xfrm>
          <a:prstGeom prst="rect">
            <a:avLst/>
          </a:prstGeom>
        </p:spPr>
      </p:pic>
    </p:spTree>
    <p:extLst>
      <p:ext uri="{BB962C8B-B14F-4D97-AF65-F5344CB8AC3E}">
        <p14:creationId xmlns:p14="http://schemas.microsoft.com/office/powerpoint/2010/main" val="151215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9CF7AC-439F-0DDC-5DD8-DDA288D2B669}"/>
              </a:ext>
            </a:extLst>
          </p:cNvPr>
          <p:cNvSpPr>
            <a:spLocks noGrp="1"/>
          </p:cNvSpPr>
          <p:nvPr>
            <p:ph type="sldNum" sz="quarter" idx="12"/>
          </p:nvPr>
        </p:nvSpPr>
        <p:spPr>
          <a:xfrm>
            <a:off x="11695253" y="6524183"/>
            <a:ext cx="496747" cy="333817"/>
          </a:xfrm>
        </p:spPr>
        <p:txBody>
          <a:bodyPr/>
          <a:lstStyle/>
          <a:p>
            <a:fld id="{B38FFFFC-B5A8-4387-821D-197FC501B04E}" type="slidenum">
              <a:rPr lang="he-IL" smtClean="0"/>
              <a:t>13</a:t>
            </a:fld>
            <a:endParaRPr lang="he-IL"/>
          </a:p>
        </p:txBody>
      </p:sp>
      <p:sp>
        <p:nvSpPr>
          <p:cNvPr id="7" name="TextBox 6">
            <a:extLst>
              <a:ext uri="{FF2B5EF4-FFF2-40B4-BE49-F238E27FC236}">
                <a16:creationId xmlns:a16="http://schemas.microsoft.com/office/drawing/2014/main" id="{56F309B5-9240-43DE-6EB3-F7A521DDED18}"/>
              </a:ext>
            </a:extLst>
          </p:cNvPr>
          <p:cNvSpPr txBox="1"/>
          <p:nvPr/>
        </p:nvSpPr>
        <p:spPr>
          <a:xfrm>
            <a:off x="4248535" y="195333"/>
            <a:ext cx="4063934" cy="707886"/>
          </a:xfrm>
          <a:prstGeom prst="rect">
            <a:avLst/>
          </a:prstGeom>
          <a:noFill/>
        </p:spPr>
        <p:txBody>
          <a:bodyPr wrap="none" lIns="91440" tIns="45720" rIns="91440" bIns="45720" rtlCol="1" anchor="t">
            <a:spAutoFit/>
          </a:bodyPr>
          <a:lstStyle/>
          <a:p>
            <a:pPr algn="ctr"/>
            <a:r>
              <a:rPr lang="he-IL" sz="4000" dirty="0">
                <a:ea typeface="Calibri"/>
                <a:cs typeface="Arial"/>
              </a:rPr>
              <a:t>התפלגות חי בריבוע</a:t>
            </a:r>
            <a:endParaRPr lang="he-IL" sz="4000" dirty="0"/>
          </a:p>
        </p:txBody>
      </p:sp>
      <p:pic>
        <p:nvPicPr>
          <p:cNvPr id="2056" name="Picture 8">
            <a:extLst>
              <a:ext uri="{FF2B5EF4-FFF2-40B4-BE49-F238E27FC236}">
                <a16:creationId xmlns:a16="http://schemas.microsoft.com/office/drawing/2014/main" id="{A061AB9F-BC84-BD3D-CB20-3E040662B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 y="987405"/>
            <a:ext cx="10766527" cy="56752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820C64-0A34-2AAC-CFB9-0421C3B42987}"/>
              </a:ext>
            </a:extLst>
          </p:cNvPr>
          <p:cNvSpPr/>
          <p:nvPr/>
        </p:nvSpPr>
        <p:spPr>
          <a:xfrm>
            <a:off x="613833" y="1502833"/>
            <a:ext cx="857250" cy="22754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12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E285D-DE1F-FA83-3A42-8C5382114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4416C-B5BB-5C6E-A9B1-A6D5D68AD712}"/>
              </a:ext>
            </a:extLst>
          </p:cNvPr>
          <p:cNvSpPr>
            <a:spLocks noGrp="1"/>
          </p:cNvSpPr>
          <p:nvPr>
            <p:ph type="sldNum" sz="quarter" idx="12"/>
          </p:nvPr>
        </p:nvSpPr>
        <p:spPr>
          <a:xfrm>
            <a:off x="11614230" y="6501034"/>
            <a:ext cx="577770" cy="356966"/>
          </a:xfrm>
        </p:spPr>
        <p:txBody>
          <a:bodyPr/>
          <a:lstStyle/>
          <a:p>
            <a:fld id="{B38FFFFC-B5A8-4387-821D-197FC501B04E}" type="slidenum">
              <a:rPr lang="he-IL" smtClean="0"/>
              <a:t>14</a:t>
            </a:fld>
            <a:endParaRPr lang="he-IL"/>
          </a:p>
        </p:txBody>
      </p:sp>
      <p:sp>
        <p:nvSpPr>
          <p:cNvPr id="3" name="TextBox 2">
            <a:extLst>
              <a:ext uri="{FF2B5EF4-FFF2-40B4-BE49-F238E27FC236}">
                <a16:creationId xmlns:a16="http://schemas.microsoft.com/office/drawing/2014/main" id="{465C03AA-7987-5D4C-2E80-DC4C04A683D6}"/>
              </a:ext>
            </a:extLst>
          </p:cNvPr>
          <p:cNvSpPr txBox="1"/>
          <p:nvPr/>
        </p:nvSpPr>
        <p:spPr>
          <a:xfrm>
            <a:off x="3142609" y="333536"/>
            <a:ext cx="5917004" cy="707886"/>
          </a:xfrm>
          <a:prstGeom prst="rect">
            <a:avLst/>
          </a:prstGeom>
          <a:noFill/>
        </p:spPr>
        <p:txBody>
          <a:bodyPr wrap="none" lIns="91440" tIns="45720" rIns="91440" bIns="45720" rtlCol="1" anchor="t">
            <a:spAutoFit/>
          </a:bodyPr>
          <a:lstStyle/>
          <a:p>
            <a:pPr algn="r" rtl="1"/>
            <a:r>
              <a:rPr lang="he-IL" sz="4000" dirty="0">
                <a:cs typeface="Arial"/>
              </a:rPr>
              <a:t>מידת התאמה בצורה של גרף</a:t>
            </a:r>
            <a:endParaRPr lang="he-IL" sz="4000" dirty="0">
              <a:ea typeface="Calibri"/>
              <a:cs typeface="Arial"/>
            </a:endParaRPr>
          </a:p>
        </p:txBody>
      </p:sp>
      <p:pic>
        <p:nvPicPr>
          <p:cNvPr id="4" name="Picture 3" descr="A graph of a graph with a green line&#10;&#10;AI-generated content may be incorrect.">
            <a:extLst>
              <a:ext uri="{FF2B5EF4-FFF2-40B4-BE49-F238E27FC236}">
                <a16:creationId xmlns:a16="http://schemas.microsoft.com/office/drawing/2014/main" id="{9B255D7C-BAB0-4970-12CE-F09CB8C238D1}"/>
              </a:ext>
            </a:extLst>
          </p:cNvPr>
          <p:cNvPicPr>
            <a:picLocks noChangeAspect="1"/>
          </p:cNvPicPr>
          <p:nvPr/>
        </p:nvPicPr>
        <p:blipFill>
          <a:blip r:embed="rId3"/>
          <a:stretch>
            <a:fillRect/>
          </a:stretch>
        </p:blipFill>
        <p:spPr>
          <a:xfrm>
            <a:off x="3045101" y="1044851"/>
            <a:ext cx="7438058" cy="5640732"/>
          </a:xfrm>
          <a:prstGeom prst="rect">
            <a:avLst/>
          </a:prstGeom>
        </p:spPr>
      </p:pic>
    </p:spTree>
    <p:extLst>
      <p:ext uri="{BB962C8B-B14F-4D97-AF65-F5344CB8AC3E}">
        <p14:creationId xmlns:p14="http://schemas.microsoft.com/office/powerpoint/2010/main" val="338506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E285D-DE1F-FA83-3A42-8C5382114C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C4416C-B5BB-5C6E-A9B1-A6D5D68AD712}"/>
              </a:ext>
            </a:extLst>
          </p:cNvPr>
          <p:cNvSpPr>
            <a:spLocks noGrp="1"/>
          </p:cNvSpPr>
          <p:nvPr>
            <p:ph type="sldNum" sz="quarter" idx="12"/>
          </p:nvPr>
        </p:nvSpPr>
        <p:spPr>
          <a:xfrm>
            <a:off x="11614230" y="6501034"/>
            <a:ext cx="577770" cy="356966"/>
          </a:xfrm>
        </p:spPr>
        <p:txBody>
          <a:bodyPr/>
          <a:lstStyle/>
          <a:p>
            <a:fld id="{B38FFFFC-B5A8-4387-821D-197FC501B04E}" type="slidenum">
              <a:rPr lang="he-IL" smtClean="0"/>
              <a:t>15</a:t>
            </a:fld>
            <a:endParaRPr lang="he-IL"/>
          </a:p>
        </p:txBody>
      </p:sp>
      <p:sp>
        <p:nvSpPr>
          <p:cNvPr id="3" name="TextBox 2">
            <a:extLst>
              <a:ext uri="{FF2B5EF4-FFF2-40B4-BE49-F238E27FC236}">
                <a16:creationId xmlns:a16="http://schemas.microsoft.com/office/drawing/2014/main" id="{465C03AA-7987-5D4C-2E80-DC4C04A683D6}"/>
              </a:ext>
            </a:extLst>
          </p:cNvPr>
          <p:cNvSpPr txBox="1"/>
          <p:nvPr/>
        </p:nvSpPr>
        <p:spPr>
          <a:xfrm>
            <a:off x="3381154" y="362844"/>
            <a:ext cx="5878532" cy="707886"/>
          </a:xfrm>
          <a:prstGeom prst="rect">
            <a:avLst/>
          </a:prstGeom>
          <a:noFill/>
        </p:spPr>
        <p:txBody>
          <a:bodyPr wrap="none" rtlCol="1">
            <a:spAutoFit/>
          </a:bodyPr>
          <a:lstStyle/>
          <a:p>
            <a:pPr algn="r" rtl="1"/>
            <a:r>
              <a:rPr lang="he-IL" sz="4000" dirty="0"/>
              <a:t>לקחנו יותר מדידות מהתמונה</a:t>
            </a:r>
          </a:p>
        </p:txBody>
      </p:sp>
      <p:pic>
        <p:nvPicPr>
          <p:cNvPr id="5124" name="Picture 4">
            <a:extLst>
              <a:ext uri="{FF2B5EF4-FFF2-40B4-BE49-F238E27FC236}">
                <a16:creationId xmlns:a16="http://schemas.microsoft.com/office/drawing/2014/main" id="{94CE54B3-E5FA-0515-A194-FD52B96F9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888" y="1183811"/>
            <a:ext cx="7487856" cy="567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84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5FF3E-F656-0826-A021-97EB4BED450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B02385E-F436-FA9E-7310-DEB94065CAF3}"/>
              </a:ext>
            </a:extLst>
          </p:cNvPr>
          <p:cNvSpPr txBox="1"/>
          <p:nvPr/>
        </p:nvSpPr>
        <p:spPr>
          <a:xfrm>
            <a:off x="2932313" y="362844"/>
            <a:ext cx="6327373" cy="707886"/>
          </a:xfrm>
          <a:prstGeom prst="rect">
            <a:avLst/>
          </a:prstGeom>
          <a:noFill/>
        </p:spPr>
        <p:txBody>
          <a:bodyPr wrap="none" rtlCol="1">
            <a:spAutoFit/>
          </a:bodyPr>
          <a:lstStyle/>
          <a:p>
            <a:pPr algn="r" rtl="1"/>
            <a:r>
              <a:rPr lang="he-IL" sz="4000"/>
              <a:t>נניח שמדדנו עם דיוק יותר גבוה</a:t>
            </a:r>
          </a:p>
        </p:txBody>
      </p:sp>
      <p:sp>
        <p:nvSpPr>
          <p:cNvPr id="2" name="Slide Number Placeholder 1">
            <a:extLst>
              <a:ext uri="{FF2B5EF4-FFF2-40B4-BE49-F238E27FC236}">
                <a16:creationId xmlns:a16="http://schemas.microsoft.com/office/drawing/2014/main" id="{C9AA7DB4-EAB5-26DE-FEBB-BE1A20D2C5E9}"/>
              </a:ext>
            </a:extLst>
          </p:cNvPr>
          <p:cNvSpPr>
            <a:spLocks noGrp="1"/>
          </p:cNvSpPr>
          <p:nvPr>
            <p:ph type="sldNum" sz="quarter" idx="12"/>
          </p:nvPr>
        </p:nvSpPr>
        <p:spPr>
          <a:xfrm>
            <a:off x="11389489" y="6425799"/>
            <a:ext cx="554620" cy="287518"/>
          </a:xfrm>
        </p:spPr>
        <p:txBody>
          <a:bodyPr/>
          <a:lstStyle/>
          <a:p>
            <a:pPr algn="r" rtl="1"/>
            <a:fld id="{B38FFFFC-B5A8-4387-821D-197FC501B04E}" type="slidenum">
              <a:rPr lang="he-IL" smtClean="0"/>
              <a:pPr algn="r" rtl="1"/>
              <a:t>16</a:t>
            </a:fld>
            <a:endParaRPr lang="he-IL"/>
          </a:p>
        </p:txBody>
      </p:sp>
      <p:pic>
        <p:nvPicPr>
          <p:cNvPr id="7174" name="Picture 6">
            <a:extLst>
              <a:ext uri="{FF2B5EF4-FFF2-40B4-BE49-F238E27FC236}">
                <a16:creationId xmlns:a16="http://schemas.microsoft.com/office/drawing/2014/main" id="{3665DF8B-FA8A-65F1-F958-591F382B6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230" y="1105383"/>
            <a:ext cx="7490628" cy="567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62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CCF86-677B-90EC-2C8C-6E57CB8B8BA9}"/>
              </a:ext>
            </a:extLst>
          </p:cNvPr>
          <p:cNvSpPr>
            <a:spLocks noGrp="1"/>
          </p:cNvSpPr>
          <p:nvPr>
            <p:ph type="sldNum" sz="quarter" idx="12"/>
          </p:nvPr>
        </p:nvSpPr>
        <p:spPr/>
        <p:txBody>
          <a:bodyPr/>
          <a:lstStyle/>
          <a:p>
            <a:fld id="{B38FFFFC-B5A8-4387-821D-197FC501B04E}" type="slidenum">
              <a:rPr lang="he-IL" smtClean="0"/>
              <a:t>17</a:t>
            </a:fld>
            <a:endParaRPr lang="he-IL"/>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9C597B-9AFB-41C4-6456-8A0B571E29DF}"/>
                  </a:ext>
                </a:extLst>
              </p:cNvPr>
              <p:cNvSpPr txBox="1"/>
              <p:nvPr/>
            </p:nvSpPr>
            <p:spPr>
              <a:xfrm>
                <a:off x="4940715" y="476289"/>
                <a:ext cx="2167901" cy="707886"/>
              </a:xfrm>
              <a:prstGeom prst="rect">
                <a:avLst/>
              </a:prstGeom>
              <a:noFill/>
            </p:spPr>
            <p:txBody>
              <a:bodyPr wrap="none" rtlCol="1">
                <a:spAutoFit/>
              </a:bodyPr>
              <a:lstStyle/>
              <a:p>
                <a:pPr algn="ct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𝜒</m:t>
                          </m:r>
                        </m:e>
                        <m:sup>
                          <m:r>
                            <a:rPr lang="en-US" sz="4000" i="1">
                              <a:latin typeface="Cambria Math" panose="02040503050406030204" pitchFamily="18" charset="0"/>
                            </a:rPr>
                            <m:t>2</m:t>
                          </m:r>
                        </m:sup>
                      </m:sSup>
                      <m:r>
                        <m:rPr>
                          <m:nor/>
                        </m:rPr>
                        <a:rPr lang="en-US" sz="4000" b="0" i="0" smtClean="0">
                          <a:latin typeface="Cambria Math" panose="02040503050406030204" pitchFamily="18" charset="0"/>
                        </a:rPr>
                        <m:t> </m:t>
                      </m:r>
                      <m:r>
                        <m:rPr>
                          <m:nor/>
                        </m:rPr>
                        <a:rPr lang="en-US" sz="4000">
                          <a:latin typeface="Cambria Math" panose="02040503050406030204" pitchFamily="18" charset="0"/>
                        </a:rPr>
                        <m:t>vs</m:t>
                      </m:r>
                      <m:r>
                        <a:rPr lang="en-US" sz="4000" b="0" i="1" smtClean="0">
                          <a:latin typeface="Cambria Math" panose="02040503050406030204" pitchFamily="18" charset="0"/>
                        </a:rPr>
                        <m:t> </m:t>
                      </m:r>
                      <m:sSup>
                        <m:sSupPr>
                          <m:ctrlPr>
                            <a:rPr lang="he-IL" sz="4000" b="0" i="1" smtClean="0">
                              <a:latin typeface="Cambria Math" panose="02040503050406030204" pitchFamily="18" charset="0"/>
                            </a:rPr>
                          </m:ctrlPr>
                        </m:sSupPr>
                        <m:e>
                          <m:r>
                            <a:rPr lang="en-US" sz="4000" b="0" i="1" smtClean="0">
                              <a:latin typeface="Cambria Math" panose="02040503050406030204" pitchFamily="18" charset="0"/>
                            </a:rPr>
                            <m:t>𝑅</m:t>
                          </m:r>
                        </m:e>
                        <m:sup>
                          <m:r>
                            <a:rPr lang="he-IL" sz="4000" b="0" i="1" smtClean="0">
                              <a:latin typeface="Cambria Math" panose="02040503050406030204" pitchFamily="18" charset="0"/>
                            </a:rPr>
                            <m:t>2</m:t>
                          </m:r>
                        </m:sup>
                      </m:sSup>
                    </m:oMath>
                  </m:oMathPara>
                </a14:m>
                <a:endParaRPr lang="he-IL" sz="4000" dirty="0"/>
              </a:p>
            </p:txBody>
          </p:sp>
        </mc:Choice>
        <mc:Fallback xmlns="">
          <p:sp>
            <p:nvSpPr>
              <p:cNvPr id="7" name="TextBox 6">
                <a:extLst>
                  <a:ext uri="{FF2B5EF4-FFF2-40B4-BE49-F238E27FC236}">
                    <a16:creationId xmlns:a16="http://schemas.microsoft.com/office/drawing/2014/main" id="{F89C597B-9AFB-41C4-6456-8A0B571E29DF}"/>
                  </a:ext>
                </a:extLst>
              </p:cNvPr>
              <p:cNvSpPr txBox="1">
                <a:spLocks noRot="1" noChangeAspect="1" noMove="1" noResize="1" noEditPoints="1" noAdjustHandles="1" noChangeArrowheads="1" noChangeShapeType="1" noTextEdit="1"/>
              </p:cNvSpPr>
              <p:nvPr/>
            </p:nvSpPr>
            <p:spPr>
              <a:xfrm>
                <a:off x="4940715" y="476289"/>
                <a:ext cx="2167901" cy="707886"/>
              </a:xfrm>
              <a:prstGeom prst="rect">
                <a:avLst/>
              </a:prstGeom>
              <a:blipFill>
                <a:blip r:embed="rId3"/>
                <a:stretch>
                  <a:fillRect/>
                </a:stretch>
              </a:blipFill>
            </p:spPr>
            <p:txBody>
              <a:bodyPr/>
              <a:lstStyle/>
              <a:p>
                <a:r>
                  <a:rPr lang="he-IL">
                    <a:noFill/>
                  </a:rPr>
                  <a:t> </a:t>
                </a:r>
              </a:p>
            </p:txBody>
          </p:sp>
        </mc:Fallback>
      </mc:AlternateContent>
      <p:pic>
        <p:nvPicPr>
          <p:cNvPr id="9" name="Picture 8" descr="A person in a red shirt punching another person&#10;&#10;AI-generated content may be incorrect.">
            <a:extLst>
              <a:ext uri="{FF2B5EF4-FFF2-40B4-BE49-F238E27FC236}">
                <a16:creationId xmlns:a16="http://schemas.microsoft.com/office/drawing/2014/main" id="{54C0D290-4282-F2A1-4E8D-94CE1F05A8BE}"/>
              </a:ext>
            </a:extLst>
          </p:cNvPr>
          <p:cNvPicPr>
            <a:picLocks noChangeAspect="1"/>
          </p:cNvPicPr>
          <p:nvPr/>
        </p:nvPicPr>
        <p:blipFill>
          <a:blip r:embed="rId4"/>
          <a:stretch>
            <a:fillRect/>
          </a:stretch>
        </p:blipFill>
        <p:spPr>
          <a:xfrm>
            <a:off x="4483303" y="1732264"/>
            <a:ext cx="3082724" cy="4624086"/>
          </a:xfrm>
          <a:prstGeom prst="rect">
            <a:avLst/>
          </a:prstGeom>
        </p:spPr>
      </p:pic>
    </p:spTree>
    <p:extLst>
      <p:ext uri="{BB962C8B-B14F-4D97-AF65-F5344CB8AC3E}">
        <p14:creationId xmlns:p14="http://schemas.microsoft.com/office/powerpoint/2010/main" val="3249697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A1D36D-6E8B-4485-BC2F-CA966F4A336A}"/>
              </a:ext>
            </a:extLst>
          </p:cNvPr>
          <p:cNvSpPr txBox="1"/>
          <p:nvPr/>
        </p:nvSpPr>
        <p:spPr>
          <a:xfrm>
            <a:off x="3991096" y="339917"/>
            <a:ext cx="4209807" cy="707886"/>
          </a:xfrm>
          <a:prstGeom prst="rect">
            <a:avLst/>
          </a:prstGeom>
          <a:noFill/>
        </p:spPr>
        <p:txBody>
          <a:bodyPr wrap="none" rtlCol="1">
            <a:spAutoFit/>
          </a:bodyPr>
          <a:lstStyle/>
          <a:p>
            <a:pPr algn="r" rtl="1"/>
            <a:r>
              <a:rPr lang="he-IL" sz="4000"/>
              <a:t>ממוצע של </a:t>
            </a:r>
            <a:r>
              <a:rPr lang="en-US" sz="4000"/>
              <a:t>N</a:t>
            </a:r>
            <a:r>
              <a:rPr lang="he-IL" sz="4000"/>
              <a:t> מדידות</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D25469-4F3E-4124-9C1C-5CB6858F812A}"/>
                  </a:ext>
                </a:extLst>
              </p:cNvPr>
              <p:cNvSpPr txBox="1"/>
              <p:nvPr/>
            </p:nvSpPr>
            <p:spPr>
              <a:xfrm>
                <a:off x="6855668" y="1354758"/>
                <a:ext cx="1386533" cy="30777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𝑁</m:t>
                          </m:r>
                        </m:sub>
                      </m:sSub>
                    </m:oMath>
                  </m:oMathPara>
                </a14:m>
                <a:endParaRPr lang="he-IL" sz="2000"/>
              </a:p>
            </p:txBody>
          </p:sp>
        </mc:Choice>
        <mc:Fallback xmlns="">
          <p:sp>
            <p:nvSpPr>
              <p:cNvPr id="2" name="TextBox 1">
                <a:extLst>
                  <a:ext uri="{FF2B5EF4-FFF2-40B4-BE49-F238E27FC236}">
                    <a16:creationId xmlns:a16="http://schemas.microsoft.com/office/drawing/2014/main" id="{22D25469-4F3E-4124-9C1C-5CB6858F812A}"/>
                  </a:ext>
                </a:extLst>
              </p:cNvPr>
              <p:cNvSpPr txBox="1">
                <a:spLocks noRot="1" noChangeAspect="1" noMove="1" noResize="1" noEditPoints="1" noAdjustHandles="1" noChangeArrowheads="1" noChangeShapeType="1" noTextEdit="1"/>
              </p:cNvSpPr>
              <p:nvPr/>
            </p:nvSpPr>
            <p:spPr>
              <a:xfrm>
                <a:off x="6855668" y="1354758"/>
                <a:ext cx="1386533" cy="307777"/>
              </a:xfrm>
              <a:prstGeom prst="rect">
                <a:avLst/>
              </a:prstGeom>
              <a:blipFill>
                <a:blip r:embed="rId2"/>
                <a:stretch>
                  <a:fillRect l="-1762" r="-441" b="-17647"/>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6F9B7DA1-97DD-4C2E-B271-ACC1FF464D3F}"/>
              </a:ext>
            </a:extLst>
          </p:cNvPr>
          <p:cNvSpPr txBox="1"/>
          <p:nvPr/>
        </p:nvSpPr>
        <p:spPr>
          <a:xfrm>
            <a:off x="5196550" y="1355169"/>
            <a:ext cx="1143001" cy="369332"/>
          </a:xfrm>
          <a:prstGeom prst="rect">
            <a:avLst/>
          </a:prstGeom>
          <a:noFill/>
        </p:spPr>
        <p:txBody>
          <a:bodyPr wrap="square">
            <a:spAutoFit/>
          </a:bodyPr>
          <a:lstStyle/>
          <a:p>
            <a:r>
              <a:rPr lang="he-IL" sz="1800"/>
              <a:t>מדידות</a:t>
            </a:r>
            <a:endParaRPr lang="he-IL"/>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F689C9-4F26-4DAE-8D41-F076C66457BB}"/>
                  </a:ext>
                </a:extLst>
              </p:cNvPr>
              <p:cNvSpPr txBox="1"/>
              <p:nvPr/>
            </p:nvSpPr>
            <p:spPr>
              <a:xfrm>
                <a:off x="4912127" y="2338411"/>
                <a:ext cx="1521442" cy="501356"/>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num>
                        <m:den>
                          <m:r>
                            <a:rPr lang="en-US" b="0" i="1" smtClean="0">
                              <a:latin typeface="Cambria Math" panose="02040503050406030204" pitchFamily="18" charset="0"/>
                            </a:rPr>
                            <m:t>𝑁</m:t>
                          </m:r>
                        </m:den>
                      </m:f>
                    </m:oMath>
                  </m:oMathPara>
                </a14:m>
                <a:endParaRPr lang="he-IL"/>
              </a:p>
            </p:txBody>
          </p:sp>
        </mc:Choice>
        <mc:Fallback xmlns="">
          <p:sp>
            <p:nvSpPr>
              <p:cNvPr id="22" name="TextBox 21">
                <a:extLst>
                  <a:ext uri="{FF2B5EF4-FFF2-40B4-BE49-F238E27FC236}">
                    <a16:creationId xmlns:a16="http://schemas.microsoft.com/office/drawing/2014/main" id="{67F689C9-4F26-4DAE-8D41-F076C66457BB}"/>
                  </a:ext>
                </a:extLst>
              </p:cNvPr>
              <p:cNvSpPr txBox="1">
                <a:spLocks noRot="1" noChangeAspect="1" noMove="1" noResize="1" noEditPoints="1" noAdjustHandles="1" noChangeArrowheads="1" noChangeShapeType="1" noTextEdit="1"/>
              </p:cNvSpPr>
              <p:nvPr/>
            </p:nvSpPr>
            <p:spPr>
              <a:xfrm>
                <a:off x="4912127" y="2338411"/>
                <a:ext cx="1521442" cy="501356"/>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1F4122E-FFA8-42BD-A9B9-E1BB75462C47}"/>
                  </a:ext>
                </a:extLst>
              </p:cNvPr>
              <p:cNvSpPr txBox="1"/>
              <p:nvPr/>
            </p:nvSpPr>
            <p:spPr>
              <a:xfrm>
                <a:off x="3353744" y="4780523"/>
                <a:ext cx="2828210"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1</m:t>
                          </m:r>
                        </m:den>
                      </m:f>
                    </m:oMath>
                  </m:oMathPara>
                </a14:m>
                <a:endParaRPr lang="he-IL"/>
              </a:p>
            </p:txBody>
          </p:sp>
        </mc:Choice>
        <mc:Fallback xmlns="">
          <p:sp>
            <p:nvSpPr>
              <p:cNvPr id="23" name="TextBox 22">
                <a:extLst>
                  <a:ext uri="{FF2B5EF4-FFF2-40B4-BE49-F238E27FC236}">
                    <a16:creationId xmlns:a16="http://schemas.microsoft.com/office/drawing/2014/main" id="{C1F4122E-FFA8-42BD-A9B9-E1BB75462C47}"/>
                  </a:ext>
                </a:extLst>
              </p:cNvPr>
              <p:cNvSpPr txBox="1">
                <a:spLocks noRot="1" noChangeAspect="1" noMove="1" noResize="1" noEditPoints="1" noAdjustHandles="1" noChangeArrowheads="1" noChangeShapeType="1" noTextEdit="1"/>
              </p:cNvSpPr>
              <p:nvPr/>
            </p:nvSpPr>
            <p:spPr>
              <a:xfrm>
                <a:off x="3353744" y="4780523"/>
                <a:ext cx="2828210" cy="55399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033122-D05C-487A-9218-17517C794150}"/>
                  </a:ext>
                </a:extLst>
              </p:cNvPr>
              <p:cNvSpPr txBox="1"/>
              <p:nvPr/>
            </p:nvSpPr>
            <p:spPr>
              <a:xfrm>
                <a:off x="6858944" y="4762202"/>
                <a:ext cx="923906" cy="52431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𝑁</m:t>
                              </m:r>
                            </m:e>
                          </m:rad>
                        </m:den>
                      </m:f>
                    </m:oMath>
                  </m:oMathPara>
                </a14:m>
                <a:endParaRPr lang="he-IL"/>
              </a:p>
            </p:txBody>
          </p:sp>
        </mc:Choice>
        <mc:Fallback xmlns="">
          <p:sp>
            <p:nvSpPr>
              <p:cNvPr id="24" name="TextBox 23">
                <a:extLst>
                  <a:ext uri="{FF2B5EF4-FFF2-40B4-BE49-F238E27FC236}">
                    <a16:creationId xmlns:a16="http://schemas.microsoft.com/office/drawing/2014/main" id="{44033122-D05C-487A-9218-17517C794150}"/>
                  </a:ext>
                </a:extLst>
              </p:cNvPr>
              <p:cNvSpPr txBox="1">
                <a:spLocks noRot="1" noChangeAspect="1" noMove="1" noResize="1" noEditPoints="1" noAdjustHandles="1" noChangeArrowheads="1" noChangeShapeType="1" noTextEdit="1"/>
              </p:cNvSpPr>
              <p:nvPr/>
            </p:nvSpPr>
            <p:spPr>
              <a:xfrm>
                <a:off x="6858944" y="4762202"/>
                <a:ext cx="923906" cy="524311"/>
              </a:xfrm>
              <a:prstGeom prst="rect">
                <a:avLst/>
              </a:prstGeom>
              <a:blipFill>
                <a:blip r:embed="rId5"/>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A240639F-F71A-3846-3459-45DC507F7AE6}"/>
              </a:ext>
            </a:extLst>
          </p:cNvPr>
          <p:cNvSpPr txBox="1"/>
          <p:nvPr/>
        </p:nvSpPr>
        <p:spPr>
          <a:xfrm>
            <a:off x="2790306" y="3145579"/>
            <a:ext cx="5451895" cy="923330"/>
          </a:xfrm>
          <a:prstGeom prst="rect">
            <a:avLst/>
          </a:prstGeom>
          <a:noFill/>
        </p:spPr>
        <p:txBody>
          <a:bodyPr wrap="square">
            <a:spAutoFit/>
          </a:bodyPr>
          <a:lstStyle/>
          <a:p>
            <a:pPr algn="r" rtl="1"/>
            <a:r>
              <a:rPr lang="he-IL" sz="1800"/>
              <a:t>אבל! רק אם:</a:t>
            </a:r>
          </a:p>
          <a:p>
            <a:pPr marL="342900" indent="-342900" algn="r" rtl="1">
              <a:buAutoNum type="arabicParenR"/>
            </a:pPr>
            <a:r>
              <a:rPr lang="he-IL"/>
              <a:t>מדידות בלתי תלויות</a:t>
            </a:r>
          </a:p>
          <a:p>
            <a:pPr marL="342900" indent="-342900" algn="r" rtl="1">
              <a:buAutoNum type="arabicParenR"/>
            </a:pPr>
            <a:r>
              <a:rPr lang="he-IL"/>
              <a:t>כל המדידה שייכת לאותה ההתפלגות (נורמלית)</a:t>
            </a:r>
          </a:p>
        </p:txBody>
      </p:sp>
    </p:spTree>
    <p:extLst>
      <p:ext uri="{BB962C8B-B14F-4D97-AF65-F5344CB8AC3E}">
        <p14:creationId xmlns:p14="http://schemas.microsoft.com/office/powerpoint/2010/main" val="190900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A1D36D-6E8B-4485-BC2F-CA966F4A336A}"/>
              </a:ext>
            </a:extLst>
          </p:cNvPr>
          <p:cNvSpPr txBox="1"/>
          <p:nvPr/>
        </p:nvSpPr>
        <p:spPr>
          <a:xfrm>
            <a:off x="4881071" y="195333"/>
            <a:ext cx="3132589" cy="707886"/>
          </a:xfrm>
          <a:prstGeom prst="rect">
            <a:avLst/>
          </a:prstGeom>
          <a:noFill/>
        </p:spPr>
        <p:txBody>
          <a:bodyPr wrap="none" rtlCol="1">
            <a:spAutoFit/>
          </a:bodyPr>
          <a:lstStyle/>
          <a:p>
            <a:r>
              <a:rPr lang="he-IL" sz="4000"/>
              <a:t>ממוצע משוקלל</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2D25469-4F3E-4124-9C1C-5CB6858F812A}"/>
                  </a:ext>
                </a:extLst>
              </p:cNvPr>
              <p:cNvSpPr txBox="1"/>
              <p:nvPr/>
            </p:nvSpPr>
            <p:spPr>
              <a:xfrm>
                <a:off x="9757197" y="1361466"/>
                <a:ext cx="70532" cy="307777"/>
              </a:xfrm>
              <a:prstGeom prst="rect">
                <a:avLst/>
              </a:prstGeom>
              <a:noFill/>
            </p:spPr>
            <p:txBody>
              <a:bodyPr wrap="none" lIns="0" tIns="0" rIns="0" bIns="0" rtlCol="1">
                <a:spAutoFit/>
              </a:bodyPr>
              <a:lstStyle/>
              <a:p>
                <a:pPr algn="r" rtl="1"/>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𝐴</m:t>
                          </m:r>
                        </m:sub>
                      </m:sSub>
                    </m:oMath>
                  </m:oMathPara>
                </a14:m>
                <a:endParaRPr lang="he-IL" sz="2000"/>
              </a:p>
            </p:txBody>
          </p:sp>
        </mc:Choice>
        <mc:Fallback xmlns="">
          <p:sp>
            <p:nvSpPr>
              <p:cNvPr id="2" name="TextBox 1">
                <a:extLst>
                  <a:ext uri="{FF2B5EF4-FFF2-40B4-BE49-F238E27FC236}">
                    <a16:creationId xmlns:a16="http://schemas.microsoft.com/office/drawing/2014/main" id="{22D25469-4F3E-4124-9C1C-5CB6858F812A}"/>
                  </a:ext>
                </a:extLst>
              </p:cNvPr>
              <p:cNvSpPr txBox="1">
                <a:spLocks noRot="1" noChangeAspect="1" noMove="1" noResize="1" noEditPoints="1" noAdjustHandles="1" noChangeArrowheads="1" noChangeShapeType="1" noTextEdit="1"/>
              </p:cNvSpPr>
              <p:nvPr/>
            </p:nvSpPr>
            <p:spPr>
              <a:xfrm>
                <a:off x="9757197" y="1361466"/>
                <a:ext cx="70532" cy="307777"/>
              </a:xfrm>
              <a:prstGeom prst="rect">
                <a:avLst/>
              </a:prstGeom>
              <a:blipFill>
                <a:blip r:embed="rId2"/>
                <a:stretch>
                  <a:fillRect l="-100000" r="-354545" b="-17647"/>
                </a:stretch>
              </a:blipFill>
            </p:spPr>
            <p:txBody>
              <a:bodyPr/>
              <a:lstStyle/>
              <a:p>
                <a:r>
                  <a:rPr lang="he-IL">
                    <a:noFill/>
                  </a:rPr>
                  <a:t> </a:t>
                </a:r>
              </a:p>
            </p:txBody>
          </p:sp>
        </mc:Fallback>
      </mc:AlternateContent>
      <p:sp>
        <p:nvSpPr>
          <p:cNvPr id="12" name="TextBox 11">
            <a:extLst>
              <a:ext uri="{FF2B5EF4-FFF2-40B4-BE49-F238E27FC236}">
                <a16:creationId xmlns:a16="http://schemas.microsoft.com/office/drawing/2014/main" id="{6F9B7DA1-97DD-4C2E-B271-ACC1FF464D3F}"/>
              </a:ext>
            </a:extLst>
          </p:cNvPr>
          <p:cNvSpPr txBox="1"/>
          <p:nvPr/>
        </p:nvSpPr>
        <p:spPr>
          <a:xfrm>
            <a:off x="6536453" y="1349655"/>
            <a:ext cx="3132588" cy="369332"/>
          </a:xfrm>
          <a:prstGeom prst="rect">
            <a:avLst/>
          </a:prstGeom>
          <a:noFill/>
        </p:spPr>
        <p:txBody>
          <a:bodyPr wrap="square">
            <a:spAutoFit/>
          </a:bodyPr>
          <a:lstStyle/>
          <a:p>
            <a:pPr algn="r" rtl="1"/>
            <a:r>
              <a:rPr lang="he-IL" sz="1800"/>
              <a:t>מדידה שייכת להתפלגות </a:t>
            </a:r>
            <a:r>
              <a:rPr lang="en-US" sz="1800"/>
              <a:t>A</a:t>
            </a:r>
            <a:endParaRPr lang="he-IL"/>
          </a:p>
        </p:txBody>
      </p:sp>
      <p:sp>
        <p:nvSpPr>
          <p:cNvPr id="15" name="TextBox 14">
            <a:extLst>
              <a:ext uri="{FF2B5EF4-FFF2-40B4-BE49-F238E27FC236}">
                <a16:creationId xmlns:a16="http://schemas.microsoft.com/office/drawing/2014/main" id="{22F15ABD-09E6-4A1F-8AD4-F2A55CD11A95}"/>
              </a:ext>
            </a:extLst>
          </p:cNvPr>
          <p:cNvSpPr txBox="1"/>
          <p:nvPr/>
        </p:nvSpPr>
        <p:spPr>
          <a:xfrm>
            <a:off x="4515063" y="2530013"/>
            <a:ext cx="5357071" cy="369332"/>
          </a:xfrm>
          <a:prstGeom prst="rect">
            <a:avLst/>
          </a:prstGeom>
          <a:noFill/>
        </p:spPr>
        <p:txBody>
          <a:bodyPr wrap="square">
            <a:spAutoFit/>
          </a:bodyPr>
          <a:lstStyle/>
          <a:p>
            <a:endParaRPr lang="he-I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774C8E-0D57-458C-B62B-CC7E8EBAAE55}"/>
                  </a:ext>
                </a:extLst>
              </p:cNvPr>
              <p:cNvSpPr txBox="1"/>
              <p:nvPr/>
            </p:nvSpPr>
            <p:spPr>
              <a:xfrm>
                <a:off x="1720380" y="3545858"/>
                <a:ext cx="3886790" cy="651460"/>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𝑃</m:t>
                          </m:r>
                        </m:e>
                        <m:sub/>
                      </m:sSub>
                      <m:r>
                        <a:rPr lang="en-US" i="1">
                          <a:latin typeface="Cambria Math" panose="02040503050406030204" pitchFamily="18" charset="0"/>
                        </a:rPr>
                        <m:t> ~ </m:t>
                      </m:r>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i="1">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𝐴</m:t>
                                      </m:r>
                                    </m:sub>
                                    <m:sup>
                                      <m:r>
                                        <a:rPr lang="en-US" i="1">
                                          <a:latin typeface="Cambria Math" panose="02040503050406030204" pitchFamily="18" charset="0"/>
                                        </a:rPr>
                                        <m:t>2</m:t>
                                      </m:r>
                                    </m:sup>
                                  </m:sSubSup>
                                </m:den>
                              </m:f>
                            </m:e>
                            <m:sup>
                              <m:r>
                                <a:rPr lang="en-US" i="1">
                                  <a:latin typeface="Cambria Math" panose="02040503050406030204" pitchFamily="18" charset="0"/>
                                </a:rPr>
                                <m:t>2</m:t>
                              </m:r>
                            </m:sup>
                          </m:sSup>
                        </m:e>
                      </m:d>
                      <m:r>
                        <m:rPr>
                          <m:sty m:val="p"/>
                        </m:rPr>
                        <a:rPr lang="en-US">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b="0" i="1" smtClean="0">
                                          <a:latin typeface="Cambria Math" panose="02040503050406030204" pitchFamily="18" charset="0"/>
                                        </a:rPr>
                                        <m:t>𝐵</m:t>
                                      </m:r>
                                    </m:sub>
                                    <m:sup>
                                      <m:r>
                                        <a:rPr lang="en-US" i="1">
                                          <a:latin typeface="Cambria Math" panose="02040503050406030204" pitchFamily="18" charset="0"/>
                                        </a:rPr>
                                        <m:t>2</m:t>
                                      </m:r>
                                    </m:sup>
                                  </m:sSubSup>
                                </m:den>
                              </m:f>
                            </m:e>
                            <m:sup>
                              <m:r>
                                <a:rPr lang="en-US" i="1">
                                  <a:latin typeface="Cambria Math" panose="02040503050406030204" pitchFamily="18" charset="0"/>
                                </a:rPr>
                                <m:t>2</m:t>
                              </m:r>
                            </m:sup>
                          </m:sSup>
                        </m:e>
                      </m:d>
                    </m:oMath>
                  </m:oMathPara>
                </a14:m>
                <a:endParaRPr lang="he-IL"/>
              </a:p>
            </p:txBody>
          </p:sp>
        </mc:Choice>
        <mc:Fallback xmlns="">
          <p:sp>
            <p:nvSpPr>
              <p:cNvPr id="4" name="TextBox 3">
                <a:extLst>
                  <a:ext uri="{FF2B5EF4-FFF2-40B4-BE49-F238E27FC236}">
                    <a16:creationId xmlns:a16="http://schemas.microsoft.com/office/drawing/2014/main" id="{61774C8E-0D57-458C-B62B-CC7E8EBAAE55}"/>
                  </a:ext>
                </a:extLst>
              </p:cNvPr>
              <p:cNvSpPr txBox="1">
                <a:spLocks noRot="1" noChangeAspect="1" noMove="1" noResize="1" noEditPoints="1" noAdjustHandles="1" noChangeArrowheads="1" noChangeShapeType="1" noTextEdit="1"/>
              </p:cNvSpPr>
              <p:nvPr/>
            </p:nvSpPr>
            <p:spPr>
              <a:xfrm>
                <a:off x="1720380" y="3545858"/>
                <a:ext cx="3886790" cy="651460"/>
              </a:xfrm>
              <a:prstGeom prst="rect">
                <a:avLst/>
              </a:prstGeom>
              <a:blipFill>
                <a:blip r:embed="rId3"/>
                <a:stretch>
                  <a:fillRect r="-3292"/>
                </a:stretch>
              </a:blipFill>
            </p:spPr>
            <p:txBody>
              <a:bodyPr/>
              <a:lstStyle/>
              <a:p>
                <a:r>
                  <a:rPr lang="he-IL">
                    <a:noFill/>
                  </a:rPr>
                  <a:t> </a:t>
                </a:r>
              </a:p>
            </p:txBody>
          </p:sp>
        </mc:Fallback>
      </mc:AlternateContent>
      <p:sp>
        <p:nvSpPr>
          <p:cNvPr id="16" name="TextBox 15">
            <a:extLst>
              <a:ext uri="{FF2B5EF4-FFF2-40B4-BE49-F238E27FC236}">
                <a16:creationId xmlns:a16="http://schemas.microsoft.com/office/drawing/2014/main" id="{86540E98-A970-4956-AE3C-1D39892054BE}"/>
              </a:ext>
            </a:extLst>
          </p:cNvPr>
          <p:cNvSpPr txBox="1"/>
          <p:nvPr/>
        </p:nvSpPr>
        <p:spPr>
          <a:xfrm>
            <a:off x="2461642" y="3002804"/>
            <a:ext cx="5357071" cy="369332"/>
          </a:xfrm>
          <a:prstGeom prst="rect">
            <a:avLst/>
          </a:prstGeom>
          <a:noFill/>
        </p:spPr>
        <p:txBody>
          <a:bodyPr wrap="square">
            <a:spAutoFit/>
          </a:bodyPr>
          <a:lstStyle/>
          <a:p>
            <a:pPr algn="r" rtl="1"/>
            <a:r>
              <a:rPr lang="he-IL"/>
              <a:t>צריך למקסם את הפונקציה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991195-C595-49E4-8F0A-143E3C282098}"/>
                  </a:ext>
                </a:extLst>
              </p:cNvPr>
              <p:cNvSpPr txBox="1"/>
              <p:nvPr/>
            </p:nvSpPr>
            <p:spPr>
              <a:xfrm>
                <a:off x="5794013" y="2600573"/>
                <a:ext cx="1306704"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𝐴</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𝑃</m:t>
                          </m:r>
                        </m:e>
                        <m:sub>
                          <m:r>
                            <a:rPr lang="en-US" b="0" i="1" smtClean="0">
                              <a:latin typeface="Cambria Math" panose="02040503050406030204" pitchFamily="18" charset="0"/>
                            </a:rPr>
                            <m:t>𝐵</m:t>
                          </m:r>
                        </m:sub>
                      </m:sSub>
                    </m:oMath>
                  </m:oMathPara>
                </a14:m>
                <a:endParaRPr lang="he-IL"/>
              </a:p>
            </p:txBody>
          </p:sp>
        </mc:Choice>
        <mc:Fallback xmlns="">
          <p:sp>
            <p:nvSpPr>
              <p:cNvPr id="17" name="TextBox 16">
                <a:extLst>
                  <a:ext uri="{FF2B5EF4-FFF2-40B4-BE49-F238E27FC236}">
                    <a16:creationId xmlns:a16="http://schemas.microsoft.com/office/drawing/2014/main" id="{02991195-C595-49E4-8F0A-143E3C282098}"/>
                  </a:ext>
                </a:extLst>
              </p:cNvPr>
              <p:cNvSpPr txBox="1">
                <a:spLocks noRot="1" noChangeAspect="1" noMove="1" noResize="1" noEditPoints="1" noAdjustHandles="1" noChangeArrowheads="1" noChangeShapeType="1" noTextEdit="1"/>
              </p:cNvSpPr>
              <p:nvPr/>
            </p:nvSpPr>
            <p:spPr>
              <a:xfrm>
                <a:off x="5794013" y="2600573"/>
                <a:ext cx="1306704" cy="276999"/>
              </a:xfrm>
              <a:prstGeom prst="rect">
                <a:avLst/>
              </a:prstGeom>
              <a:blipFill>
                <a:blip r:embed="rId4"/>
                <a:stretch>
                  <a:fillRect l="-3256" b="-177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7F689C9-4F26-4DAE-8D41-F076C66457BB}"/>
                  </a:ext>
                </a:extLst>
              </p:cNvPr>
              <p:cNvSpPr txBox="1"/>
              <p:nvPr/>
            </p:nvSpPr>
            <p:spPr>
              <a:xfrm>
                <a:off x="5494796" y="4517495"/>
                <a:ext cx="2068771" cy="541751"/>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𝜇</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𝐴</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𝜇</m:t>
                          </m:r>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𝐵</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he-IL"/>
              </a:p>
            </p:txBody>
          </p:sp>
        </mc:Choice>
        <mc:Fallback xmlns="">
          <p:sp>
            <p:nvSpPr>
              <p:cNvPr id="22" name="TextBox 21">
                <a:extLst>
                  <a:ext uri="{FF2B5EF4-FFF2-40B4-BE49-F238E27FC236}">
                    <a16:creationId xmlns:a16="http://schemas.microsoft.com/office/drawing/2014/main" id="{67F689C9-4F26-4DAE-8D41-F076C66457BB}"/>
                  </a:ext>
                </a:extLst>
              </p:cNvPr>
              <p:cNvSpPr txBox="1">
                <a:spLocks noRot="1" noChangeAspect="1" noMove="1" noResize="1" noEditPoints="1" noAdjustHandles="1" noChangeArrowheads="1" noChangeShapeType="1" noTextEdit="1"/>
              </p:cNvSpPr>
              <p:nvPr/>
            </p:nvSpPr>
            <p:spPr>
              <a:xfrm>
                <a:off x="5494796" y="4517495"/>
                <a:ext cx="2068771" cy="541751"/>
              </a:xfrm>
              <a:prstGeom prst="rect">
                <a:avLst/>
              </a:prstGeom>
              <a:blipFill>
                <a:blip r:embed="rId5"/>
                <a:stretch>
                  <a:fillRect b="-112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3A6634-DB8D-4CA2-8A61-71784939CB5E}"/>
                  </a:ext>
                </a:extLst>
              </p:cNvPr>
              <p:cNvSpPr txBox="1"/>
              <p:nvPr/>
            </p:nvSpPr>
            <p:spPr>
              <a:xfrm>
                <a:off x="5482934" y="5473874"/>
                <a:ext cx="1961691" cy="1107804"/>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Μ</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f>
                                <m:fPr>
                                  <m:ctrlPr>
                                    <a:rPr lang="en-US" i="1">
                                      <a:latin typeface="Cambria Math" panose="02040503050406030204" pitchFamily="18" charset="0"/>
                                    </a:rPr>
                                  </m:ctrlPr>
                                </m:fPr>
                                <m:num>
                                  <m:r>
                                    <a:rPr lang="en-US" i="1">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𝐴</m:t>
                                      </m:r>
                                    </m:sub>
                                    <m:sup>
                                      <m:r>
                                        <a:rPr lang="en-US" i="1">
                                          <a:latin typeface="Cambria Math" panose="02040503050406030204" pitchFamily="18" charset="0"/>
                                        </a:rPr>
                                        <m:t>2</m:t>
                                      </m:r>
                                    </m:sup>
                                  </m:sSubSup>
                                </m:den>
                              </m:f>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𝐵</m:t>
                                  </m:r>
                                </m:sub>
                                <m:sup>
                                  <m:r>
                                    <a:rPr lang="en-US" i="1">
                                      <a:latin typeface="Cambria Math" panose="02040503050406030204" pitchFamily="18" charset="0"/>
                                    </a:rPr>
                                    <m:t>2</m:t>
                                  </m:r>
                                </m:sup>
                              </m:sSubSup>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num>
                        <m:den>
                          <m:f>
                            <m:fPr>
                              <m:ctrlPr>
                                <a:rPr lang="en-US" i="1">
                                  <a:latin typeface="Cambria Math" panose="02040503050406030204" pitchFamily="18" charset="0"/>
                                </a:rPr>
                              </m:ctrlPr>
                            </m:fPr>
                            <m:num>
                              <m:r>
                                <a:rPr lang="en-US" i="1">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𝐴</m:t>
                                  </m:r>
                                </m:sub>
                                <m:sup>
                                  <m:r>
                                    <a:rPr lang="en-US" i="1">
                                      <a:latin typeface="Cambria Math" panose="02040503050406030204" pitchFamily="18" charset="0"/>
                                    </a:rPr>
                                    <m:t>2</m:t>
                                  </m:r>
                                </m:sup>
                              </m:sSub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𝐵</m:t>
                                  </m:r>
                                </m:sub>
                                <m:sup>
                                  <m:r>
                                    <a:rPr lang="en-US" i="1">
                                      <a:latin typeface="Cambria Math" panose="02040503050406030204" pitchFamily="18" charset="0"/>
                                    </a:rPr>
                                    <m:t>2</m:t>
                                  </m:r>
                                </m:sup>
                              </m:sSubSup>
                            </m:den>
                          </m:f>
                        </m:den>
                      </m:f>
                    </m:oMath>
                  </m:oMathPara>
                </a14:m>
                <a:endParaRPr lang="he-IL"/>
              </a:p>
            </p:txBody>
          </p:sp>
        </mc:Choice>
        <mc:Fallback xmlns="">
          <p:sp>
            <p:nvSpPr>
              <p:cNvPr id="26" name="TextBox 25">
                <a:extLst>
                  <a:ext uri="{FF2B5EF4-FFF2-40B4-BE49-F238E27FC236}">
                    <a16:creationId xmlns:a16="http://schemas.microsoft.com/office/drawing/2014/main" id="{623A6634-DB8D-4CA2-8A61-71784939CB5E}"/>
                  </a:ext>
                </a:extLst>
              </p:cNvPr>
              <p:cNvSpPr txBox="1">
                <a:spLocks noRot="1" noChangeAspect="1" noMove="1" noResize="1" noEditPoints="1" noAdjustHandles="1" noChangeArrowheads="1" noChangeShapeType="1" noTextEdit="1"/>
              </p:cNvSpPr>
              <p:nvPr/>
            </p:nvSpPr>
            <p:spPr>
              <a:xfrm>
                <a:off x="5482934" y="5473874"/>
                <a:ext cx="1961691" cy="1107804"/>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325DCD-4D3B-4DEF-88A2-D30F84A5C357}"/>
                  </a:ext>
                </a:extLst>
              </p:cNvPr>
              <p:cNvSpPr txBox="1"/>
              <p:nvPr/>
            </p:nvSpPr>
            <p:spPr>
              <a:xfrm>
                <a:off x="9568177" y="5779028"/>
                <a:ext cx="1512272" cy="565732"/>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𝜎</m:t>
                          </m:r>
                        </m:e>
                        <m:sub>
                          <m:r>
                            <a:rPr lang="en-US" b="0" i="1" smtClean="0">
                              <a:latin typeface="Cambria Math" panose="02040503050406030204" pitchFamily="18" charset="0"/>
                            </a:rPr>
                            <m:t>𝑋</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den>
                      </m:f>
                    </m:oMath>
                  </m:oMathPara>
                </a14:m>
                <a:endParaRPr lang="he-IL"/>
              </a:p>
            </p:txBody>
          </p:sp>
        </mc:Choice>
        <mc:Fallback xmlns="">
          <p:sp>
            <p:nvSpPr>
              <p:cNvPr id="27" name="TextBox 26">
                <a:extLst>
                  <a:ext uri="{FF2B5EF4-FFF2-40B4-BE49-F238E27FC236}">
                    <a16:creationId xmlns:a16="http://schemas.microsoft.com/office/drawing/2014/main" id="{C8325DCD-4D3B-4DEF-88A2-D30F84A5C357}"/>
                  </a:ext>
                </a:extLst>
              </p:cNvPr>
              <p:cNvSpPr txBox="1">
                <a:spLocks noRot="1" noChangeAspect="1" noMove="1" noResize="1" noEditPoints="1" noAdjustHandles="1" noChangeArrowheads="1" noChangeShapeType="1" noTextEdit="1"/>
              </p:cNvSpPr>
              <p:nvPr/>
            </p:nvSpPr>
            <p:spPr>
              <a:xfrm>
                <a:off x="9568177" y="5779028"/>
                <a:ext cx="1512272" cy="565732"/>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E621B0-1271-6B27-20FE-5046A5F0C3AB}"/>
                  </a:ext>
                </a:extLst>
              </p:cNvPr>
              <p:cNvSpPr txBox="1"/>
              <p:nvPr/>
            </p:nvSpPr>
            <p:spPr>
              <a:xfrm>
                <a:off x="5732655" y="1349655"/>
                <a:ext cx="11751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𝐵</m:t>
                          </m:r>
                        </m:sub>
                      </m:sSub>
                    </m:oMath>
                  </m:oMathPara>
                </a14:m>
                <a:endParaRPr lang="he-IL"/>
              </a:p>
            </p:txBody>
          </p:sp>
        </mc:Choice>
        <mc:Fallback xmlns="">
          <p:sp>
            <p:nvSpPr>
              <p:cNvPr id="5" name="TextBox 4">
                <a:extLst>
                  <a:ext uri="{FF2B5EF4-FFF2-40B4-BE49-F238E27FC236}">
                    <a16:creationId xmlns:a16="http://schemas.microsoft.com/office/drawing/2014/main" id="{6CE621B0-1271-6B27-20FE-5046A5F0C3AB}"/>
                  </a:ext>
                </a:extLst>
              </p:cNvPr>
              <p:cNvSpPr txBox="1">
                <a:spLocks noRot="1" noChangeAspect="1" noMove="1" noResize="1" noEditPoints="1" noAdjustHandles="1" noChangeArrowheads="1" noChangeShapeType="1" noTextEdit="1"/>
              </p:cNvSpPr>
              <p:nvPr/>
            </p:nvSpPr>
            <p:spPr>
              <a:xfrm>
                <a:off x="5732655" y="1349655"/>
                <a:ext cx="1175194" cy="369332"/>
              </a:xfrm>
              <a:prstGeom prst="rect">
                <a:avLst/>
              </a:prstGeom>
              <a:blipFill>
                <a:blip r:embed="rId8"/>
                <a:stretch>
                  <a:fillRect/>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3B2E609A-5B23-74C0-C7B9-B1525CB7DBBC}"/>
              </a:ext>
            </a:extLst>
          </p:cNvPr>
          <p:cNvSpPr txBox="1"/>
          <p:nvPr/>
        </p:nvSpPr>
        <p:spPr>
          <a:xfrm>
            <a:off x="2958909" y="1384126"/>
            <a:ext cx="3132588" cy="369332"/>
          </a:xfrm>
          <a:prstGeom prst="rect">
            <a:avLst/>
          </a:prstGeom>
          <a:noFill/>
        </p:spPr>
        <p:txBody>
          <a:bodyPr wrap="square">
            <a:spAutoFit/>
          </a:bodyPr>
          <a:lstStyle/>
          <a:p>
            <a:pPr algn="r" rtl="1"/>
            <a:r>
              <a:rPr lang="he-IL" sz="1800"/>
              <a:t>מדידה שייכת להתפלגות </a:t>
            </a:r>
            <a:r>
              <a:rPr lang="en-US" sz="1800"/>
              <a:t>B</a:t>
            </a:r>
            <a:endParaRPr lang="he-IL"/>
          </a:p>
        </p:txBody>
      </p:sp>
      <p:sp>
        <p:nvSpPr>
          <p:cNvPr id="7" name="TextBox 6">
            <a:extLst>
              <a:ext uri="{FF2B5EF4-FFF2-40B4-BE49-F238E27FC236}">
                <a16:creationId xmlns:a16="http://schemas.microsoft.com/office/drawing/2014/main" id="{3D33CCF6-BA02-5E13-CB9B-864C975276A5}"/>
              </a:ext>
            </a:extLst>
          </p:cNvPr>
          <p:cNvSpPr txBox="1"/>
          <p:nvPr/>
        </p:nvSpPr>
        <p:spPr>
          <a:xfrm>
            <a:off x="3761008" y="2079198"/>
            <a:ext cx="5118487" cy="369332"/>
          </a:xfrm>
          <a:prstGeom prst="rect">
            <a:avLst/>
          </a:prstGeom>
          <a:noFill/>
        </p:spPr>
        <p:txBody>
          <a:bodyPr wrap="square">
            <a:spAutoFit/>
          </a:bodyPr>
          <a:lstStyle/>
          <a:p>
            <a:pPr algn="r" rtl="1"/>
            <a:r>
              <a:rPr lang="he-IL" sz="1800"/>
              <a:t>לדוגמה: שתי מדידות קרובות בתווך השגיאה שלהן</a:t>
            </a:r>
            <a:endParaRPr lang="he-IL"/>
          </a:p>
        </p:txBody>
      </p:sp>
    </p:spTree>
    <p:extLst>
      <p:ext uri="{BB962C8B-B14F-4D97-AF65-F5344CB8AC3E}">
        <p14:creationId xmlns:p14="http://schemas.microsoft.com/office/powerpoint/2010/main" val="249293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5EDE456-FD73-4FF5-8EBA-938DC34C0F67}"/>
                  </a:ext>
                </a:extLst>
              </p:cNvPr>
              <p:cNvGraphicFramePr>
                <a:graphicFrameLocks noGrp="1"/>
              </p:cNvGraphicFramePr>
              <p:nvPr/>
            </p:nvGraphicFramePr>
            <p:xfrm>
              <a:off x="646979" y="1509624"/>
              <a:ext cx="11033186" cy="2422925"/>
            </p:xfrm>
            <a:graphic>
              <a:graphicData uri="http://schemas.openxmlformats.org/drawingml/2006/table">
                <a:tbl>
                  <a:tblPr rtl="1" firstRow="1" bandRow="1">
                    <a:tableStyleId>{5C22544A-7EE6-4342-B048-85BDC9FD1C3A}</a:tableStyleId>
                  </a:tblPr>
                  <a:tblGrid>
                    <a:gridCol w="5516593">
                      <a:extLst>
                        <a:ext uri="{9D8B030D-6E8A-4147-A177-3AD203B41FA5}">
                          <a16:colId xmlns:a16="http://schemas.microsoft.com/office/drawing/2014/main" val="96967217"/>
                        </a:ext>
                      </a:extLst>
                    </a:gridCol>
                    <a:gridCol w="5516593">
                      <a:extLst>
                        <a:ext uri="{9D8B030D-6E8A-4147-A177-3AD203B41FA5}">
                          <a16:colId xmlns:a16="http://schemas.microsoft.com/office/drawing/2014/main" val="2359577454"/>
                        </a:ext>
                      </a:extLst>
                    </a:gridCol>
                  </a:tblGrid>
                  <a:tr h="474876">
                    <a:tc>
                      <a:txBody>
                        <a:bodyPr/>
                        <a:lstStyle/>
                        <a:p>
                          <a:pPr algn="ctr" rtl="1"/>
                          <a:r>
                            <a:rPr lang="he-IL"/>
                            <a:t>שיטת מדידת פריקה</a:t>
                          </a:r>
                        </a:p>
                      </a:txBody>
                      <a:tcPr/>
                    </a:tc>
                    <a:tc>
                      <a:txBody>
                        <a:bodyPr/>
                        <a:lstStyle/>
                        <a:p>
                          <a:pPr algn="ctr" rtl="1"/>
                          <a:r>
                            <a:rPr lang="he-IL"/>
                            <a:t>שיטת מדידה  גיאומטרית</a:t>
                          </a:r>
                        </a:p>
                      </a:txBody>
                      <a:tcPr/>
                    </a:tc>
                    <a:extLst>
                      <a:ext uri="{0D108BD9-81ED-4DB2-BD59-A6C34878D82A}">
                        <a16:rowId xmlns:a16="http://schemas.microsoft.com/office/drawing/2014/main" val="3175882206"/>
                      </a:ext>
                    </a:extLst>
                  </a:tr>
                  <a:tr h="777122">
                    <a:tc>
                      <a:txBody>
                        <a:bodyPr/>
                        <a:lstStyle/>
                        <a:p>
                          <a:pPr rt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𝑉</m:t>
                                    </m:r>
                                  </m:den>
                                </m:f>
                              </m:oMath>
                            </m:oMathPara>
                          </a14:m>
                          <a:endParaRPr lang="he-IL"/>
                        </a:p>
                      </a:txBody>
                      <a:tcPr/>
                    </a:tc>
                    <a:tc>
                      <a:txBody>
                        <a:bodyPr/>
                        <a:lstStyle/>
                        <a:p>
                          <a:pPr rt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0</m:t>
                                        </m:r>
                                      </m:sub>
                                    </m:sSub>
                                  </m:num>
                                  <m:den>
                                    <m:r>
                                      <a:rPr lang="en-US" b="0" i="1" smtClean="0">
                                        <a:latin typeface="Cambria Math" panose="02040503050406030204" pitchFamily="18" charset="0"/>
                                      </a:rPr>
                                      <m:t>𝑑</m:t>
                                    </m:r>
                                  </m:den>
                                </m:f>
                              </m:oMath>
                            </m:oMathPara>
                          </a14:m>
                          <a:endParaRPr lang="he-IL"/>
                        </a:p>
                      </a:txBody>
                      <a:tcPr/>
                    </a:tc>
                    <a:extLst>
                      <a:ext uri="{0D108BD9-81ED-4DB2-BD59-A6C34878D82A}">
                        <a16:rowId xmlns:a16="http://schemas.microsoft.com/office/drawing/2014/main" val="3446687013"/>
                      </a:ext>
                    </a:extLst>
                  </a:tr>
                  <a:tr h="1170927">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en-US" b="0" i="1">
                            <a:latin typeface="Cambria Math" panose="02040503050406030204" pitchFamily="18" charset="0"/>
                          </a:endParaRPr>
                        </a:p>
                        <a:p>
                          <a:pPr marL="0" marR="0" lvl="0" indent="0" algn="l" defTabSz="914400" rtl="1"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2</m:t>
                                    </m:r>
                                  </m:sub>
                                </m:sSub>
                                <m:r>
                                  <a:rPr lang="he-IL" b="0" i="1" dirty="0" smtClean="0">
                                    <a:latin typeface="Cambria Math" panose="02040503050406030204" pitchFamily="18" charset="0"/>
                                  </a:rPr>
                                  <m:t>=</m:t>
                                </m:r>
                                <m:r>
                                  <a:rPr lang="en-US" b="0" i="1" dirty="0" smtClean="0">
                                    <a:latin typeface="Cambria Math" panose="02040503050406030204" pitchFamily="18" charset="0"/>
                                  </a:rPr>
                                  <m:t>445</m:t>
                                </m:r>
                                <m:r>
                                  <a:rPr lang="en-US" b="0" i="1" dirty="0" smtClean="0">
                                    <a:latin typeface="Cambria Math" panose="02040503050406030204" pitchFamily="18" charset="0"/>
                                  </a:rPr>
                                  <m:t>±</m:t>
                                </m:r>
                                <m:r>
                                  <a:rPr lang="en-US" b="0" i="1" dirty="0" smtClean="0">
                                    <a:latin typeface="Cambria Math" panose="02040503050406030204" pitchFamily="18" charset="0"/>
                                  </a:rPr>
                                  <m:t>10</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pF</m:t>
                                </m:r>
                              </m:oMath>
                            </m:oMathPara>
                          </a14:m>
                          <a:endParaRPr lang="he-IL" b="0" i="0"/>
                        </a:p>
                        <a:p>
                          <a:pPr marL="0" marR="0" lvl="0" indent="0" algn="l" defTabSz="914400" rtl="1" eaLnBrk="1" fontAlgn="auto" latinLnBrk="0" hangingPunct="1">
                            <a:lnSpc>
                              <a:spcPct val="100000"/>
                            </a:lnSpc>
                            <a:spcBef>
                              <a:spcPts val="0"/>
                            </a:spcBef>
                            <a:spcAft>
                              <a:spcPts val="0"/>
                            </a:spcAft>
                            <a:buClrTx/>
                            <a:buSzTx/>
                            <a:buFontTx/>
                            <a:buNone/>
                            <a:tabLst/>
                            <a:defRPr/>
                          </a:pPr>
                          <a:endParaRPr lang="he-IL" i="0"/>
                        </a:p>
                      </a:txBody>
                      <a:tcPr/>
                    </a:tc>
                    <a:tc>
                      <a:txBody>
                        <a:bodyPr/>
                        <a:lstStyle/>
                        <a:p>
                          <a:pPr rtl="1"/>
                          <a:endParaRPr lang="he-IL" b="0" i="1">
                            <a:latin typeface="Cambria Math" panose="02040503050406030204" pitchFamily="18" charset="0"/>
                          </a:endParaRPr>
                        </a:p>
                        <a:p>
                          <a:pPr rtl="1"/>
                          <a14:m>
                            <m:oMathPara xmlns:m="http://schemas.openxmlformats.org/officeDocument/2006/math">
                              <m:oMathParaPr>
                                <m:jc m:val="centerGroup"/>
                              </m:oMathParaPr>
                              <m:oMath xmlns:m="http://schemas.openxmlformats.org/officeDocument/2006/math">
                                <m:sSub>
                                  <m:sSubPr>
                                    <m:ctrlPr>
                                      <a:rPr lang="he-IL"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he-IL" b="0" i="1" dirty="0" smtClean="0">
                                        <a:latin typeface="Cambria Math" panose="02040503050406030204" pitchFamily="18" charset="0"/>
                                      </a:rPr>
                                      <m:t>1</m:t>
                                    </m:r>
                                  </m:sub>
                                </m:sSub>
                                <m:r>
                                  <a:rPr lang="he-IL" b="0" i="1" dirty="0" smtClean="0">
                                    <a:latin typeface="Cambria Math" panose="02040503050406030204" pitchFamily="18" charset="0"/>
                                  </a:rPr>
                                  <m:t>=</m:t>
                                </m:r>
                                <m:r>
                                  <a:rPr lang="en-US" b="0" i="1" dirty="0" smtClean="0">
                                    <a:latin typeface="Cambria Math" panose="02040503050406030204" pitchFamily="18" charset="0"/>
                                  </a:rPr>
                                  <m:t>430</m:t>
                                </m:r>
                                <m:r>
                                  <a:rPr lang="en-US" b="0" i="1" dirty="0" smtClean="0">
                                    <a:latin typeface="Cambria Math" panose="02040503050406030204" pitchFamily="18" charset="0"/>
                                  </a:rPr>
                                  <m:t>±</m:t>
                                </m:r>
                                <m:r>
                                  <a:rPr lang="en-US" b="0" i="1" dirty="0" smtClean="0">
                                    <a:latin typeface="Cambria Math" panose="02040503050406030204" pitchFamily="18" charset="0"/>
                                  </a:rPr>
                                  <m:t>20</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pF</m:t>
                                </m:r>
                              </m:oMath>
                            </m:oMathPara>
                          </a14:m>
                          <a:endParaRPr lang="he-IL" i="0"/>
                        </a:p>
                      </a:txBody>
                      <a:tcPr/>
                    </a:tc>
                    <a:extLst>
                      <a:ext uri="{0D108BD9-81ED-4DB2-BD59-A6C34878D82A}">
                        <a16:rowId xmlns:a16="http://schemas.microsoft.com/office/drawing/2014/main" val="4072929184"/>
                      </a:ext>
                    </a:extLst>
                  </a:tr>
                </a:tbl>
              </a:graphicData>
            </a:graphic>
          </p:graphicFrame>
        </mc:Choice>
        <mc:Fallback xmlns="">
          <p:graphicFrame>
            <p:nvGraphicFramePr>
              <p:cNvPr id="6" name="Table 6">
                <a:extLst>
                  <a:ext uri="{FF2B5EF4-FFF2-40B4-BE49-F238E27FC236}">
                    <a16:creationId xmlns:a16="http://schemas.microsoft.com/office/drawing/2014/main" id="{95EDE456-FD73-4FF5-8EBA-938DC34C0F67}"/>
                  </a:ext>
                </a:extLst>
              </p:cNvPr>
              <p:cNvGraphicFramePr>
                <a:graphicFrameLocks noGrp="1"/>
              </p:cNvGraphicFramePr>
              <p:nvPr/>
            </p:nvGraphicFramePr>
            <p:xfrm>
              <a:off x="646979" y="1509624"/>
              <a:ext cx="11033186" cy="2422925"/>
            </p:xfrm>
            <a:graphic>
              <a:graphicData uri="http://schemas.openxmlformats.org/drawingml/2006/table">
                <a:tbl>
                  <a:tblPr rtl="1" firstRow="1" bandRow="1">
                    <a:tableStyleId>{5C22544A-7EE6-4342-B048-85BDC9FD1C3A}</a:tableStyleId>
                  </a:tblPr>
                  <a:tblGrid>
                    <a:gridCol w="5516593">
                      <a:extLst>
                        <a:ext uri="{9D8B030D-6E8A-4147-A177-3AD203B41FA5}">
                          <a16:colId xmlns:a16="http://schemas.microsoft.com/office/drawing/2014/main" val="96967217"/>
                        </a:ext>
                      </a:extLst>
                    </a:gridCol>
                    <a:gridCol w="5516593">
                      <a:extLst>
                        <a:ext uri="{9D8B030D-6E8A-4147-A177-3AD203B41FA5}">
                          <a16:colId xmlns:a16="http://schemas.microsoft.com/office/drawing/2014/main" val="2359577454"/>
                        </a:ext>
                      </a:extLst>
                    </a:gridCol>
                  </a:tblGrid>
                  <a:tr h="474876">
                    <a:tc>
                      <a:txBody>
                        <a:bodyPr/>
                        <a:lstStyle/>
                        <a:p>
                          <a:pPr algn="ctr" rtl="1"/>
                          <a:r>
                            <a:rPr lang="he-IL"/>
                            <a:t>שיטת מדידת פריקה</a:t>
                          </a:r>
                        </a:p>
                      </a:txBody>
                      <a:tcPr/>
                    </a:tc>
                    <a:tc>
                      <a:txBody>
                        <a:bodyPr/>
                        <a:lstStyle/>
                        <a:p>
                          <a:pPr algn="ctr" rtl="1"/>
                          <a:r>
                            <a:rPr lang="he-IL"/>
                            <a:t>שיטת מדידה  גיאומטרית</a:t>
                          </a:r>
                        </a:p>
                      </a:txBody>
                      <a:tcPr/>
                    </a:tc>
                    <a:extLst>
                      <a:ext uri="{0D108BD9-81ED-4DB2-BD59-A6C34878D82A}">
                        <a16:rowId xmlns:a16="http://schemas.microsoft.com/office/drawing/2014/main" val="3175882206"/>
                      </a:ext>
                    </a:extLst>
                  </a:tr>
                  <a:tr h="777122">
                    <a:tc>
                      <a:txBody>
                        <a:bodyPr/>
                        <a:lstStyle/>
                        <a:p>
                          <a:endParaRPr lang="en-US"/>
                        </a:p>
                      </a:txBody>
                      <a:tcPr>
                        <a:blipFill>
                          <a:blip r:embed="rId2"/>
                          <a:stretch>
                            <a:fillRect l="-110" t="-64844" r="-100331" b="-152344"/>
                          </a:stretch>
                        </a:blipFill>
                      </a:tcPr>
                    </a:tc>
                    <a:tc>
                      <a:txBody>
                        <a:bodyPr/>
                        <a:lstStyle/>
                        <a:p>
                          <a:endParaRPr lang="en-US"/>
                        </a:p>
                      </a:txBody>
                      <a:tcPr>
                        <a:blipFill>
                          <a:blip r:embed="rId2"/>
                          <a:stretch>
                            <a:fillRect l="-100221" t="-64844" r="-442" b="-152344"/>
                          </a:stretch>
                        </a:blipFill>
                      </a:tcPr>
                    </a:tc>
                    <a:extLst>
                      <a:ext uri="{0D108BD9-81ED-4DB2-BD59-A6C34878D82A}">
                        <a16:rowId xmlns:a16="http://schemas.microsoft.com/office/drawing/2014/main" val="3446687013"/>
                      </a:ext>
                    </a:extLst>
                  </a:tr>
                  <a:tr h="1170927">
                    <a:tc>
                      <a:txBody>
                        <a:bodyPr/>
                        <a:lstStyle/>
                        <a:p>
                          <a:endParaRPr lang="en-US"/>
                        </a:p>
                      </a:txBody>
                      <a:tcPr>
                        <a:blipFill>
                          <a:blip r:embed="rId2"/>
                          <a:stretch>
                            <a:fillRect l="-110" t="-109326" r="-100331" b="-1036"/>
                          </a:stretch>
                        </a:blipFill>
                      </a:tcPr>
                    </a:tc>
                    <a:tc>
                      <a:txBody>
                        <a:bodyPr/>
                        <a:lstStyle/>
                        <a:p>
                          <a:endParaRPr lang="en-US"/>
                        </a:p>
                      </a:txBody>
                      <a:tcPr>
                        <a:blipFill>
                          <a:blip r:embed="rId2"/>
                          <a:stretch>
                            <a:fillRect l="-100221" t="-109326" r="-442" b="-1036"/>
                          </a:stretch>
                        </a:blipFill>
                      </a:tcPr>
                    </a:tc>
                    <a:extLst>
                      <a:ext uri="{0D108BD9-81ED-4DB2-BD59-A6C34878D82A}">
                        <a16:rowId xmlns:a16="http://schemas.microsoft.com/office/drawing/2014/main" val="4072929184"/>
                      </a:ext>
                    </a:extLst>
                  </a:tr>
                </a:tbl>
              </a:graphicData>
            </a:graphic>
          </p:graphicFrame>
        </mc:Fallback>
      </mc:AlternateContent>
      <p:sp>
        <p:nvSpPr>
          <p:cNvPr id="13" name="TextBox 12">
            <a:extLst>
              <a:ext uri="{FF2B5EF4-FFF2-40B4-BE49-F238E27FC236}">
                <a16:creationId xmlns:a16="http://schemas.microsoft.com/office/drawing/2014/main" id="{11A1D36D-6E8B-4485-BC2F-CA966F4A336A}"/>
              </a:ext>
            </a:extLst>
          </p:cNvPr>
          <p:cNvSpPr txBox="1"/>
          <p:nvPr/>
        </p:nvSpPr>
        <p:spPr>
          <a:xfrm>
            <a:off x="4954438" y="396491"/>
            <a:ext cx="2252540" cy="707886"/>
          </a:xfrm>
          <a:prstGeom prst="rect">
            <a:avLst/>
          </a:prstGeom>
          <a:noFill/>
        </p:spPr>
        <p:txBody>
          <a:bodyPr wrap="none" rtlCol="1">
            <a:spAutoFit/>
          </a:bodyPr>
          <a:lstStyle/>
          <a:p>
            <a:r>
              <a:rPr lang="he-IL" sz="4000"/>
              <a:t>קבל לוחות</a:t>
            </a:r>
          </a:p>
        </p:txBody>
      </p:sp>
      <p:sp>
        <p:nvSpPr>
          <p:cNvPr id="14" name="TextBox 13">
            <a:extLst>
              <a:ext uri="{FF2B5EF4-FFF2-40B4-BE49-F238E27FC236}">
                <a16:creationId xmlns:a16="http://schemas.microsoft.com/office/drawing/2014/main" id="{9FC0DD82-1CD7-4478-A768-62099BA8E4CF}"/>
              </a:ext>
            </a:extLst>
          </p:cNvPr>
          <p:cNvSpPr txBox="1"/>
          <p:nvPr/>
        </p:nvSpPr>
        <p:spPr>
          <a:xfrm>
            <a:off x="3475175" y="4186985"/>
            <a:ext cx="5376793" cy="707886"/>
          </a:xfrm>
          <a:prstGeom prst="rect">
            <a:avLst/>
          </a:prstGeom>
          <a:noFill/>
        </p:spPr>
        <p:txBody>
          <a:bodyPr wrap="none" rtlCol="1">
            <a:spAutoFit/>
          </a:bodyPr>
          <a:lstStyle/>
          <a:p>
            <a:r>
              <a:rPr lang="he-IL" sz="4000"/>
              <a:t>ממוצע או ממוצע משוקלל?</a:t>
            </a:r>
          </a:p>
        </p:txBody>
      </p:sp>
    </p:spTree>
    <p:extLst>
      <p:ext uri="{BB962C8B-B14F-4D97-AF65-F5344CB8AC3E}">
        <p14:creationId xmlns:p14="http://schemas.microsoft.com/office/powerpoint/2010/main" val="2099887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A1D36D-6E8B-4485-BC2F-CA966F4A336A}"/>
              </a:ext>
            </a:extLst>
          </p:cNvPr>
          <p:cNvSpPr txBox="1"/>
          <p:nvPr/>
        </p:nvSpPr>
        <p:spPr>
          <a:xfrm>
            <a:off x="4602642" y="499369"/>
            <a:ext cx="2986715" cy="707886"/>
          </a:xfrm>
          <a:prstGeom prst="rect">
            <a:avLst/>
          </a:prstGeom>
          <a:noFill/>
        </p:spPr>
        <p:txBody>
          <a:bodyPr wrap="none" rtlCol="1">
            <a:spAutoFit/>
          </a:bodyPr>
          <a:lstStyle/>
          <a:p>
            <a:pPr algn="r" rtl="1"/>
            <a:r>
              <a:rPr lang="he-IL" sz="4000"/>
              <a:t>קוד קצר נחמד</a:t>
            </a:r>
          </a:p>
        </p:txBody>
      </p:sp>
      <p:pic>
        <p:nvPicPr>
          <p:cNvPr id="5" name="Picture 4">
            <a:extLst>
              <a:ext uri="{FF2B5EF4-FFF2-40B4-BE49-F238E27FC236}">
                <a16:creationId xmlns:a16="http://schemas.microsoft.com/office/drawing/2014/main" id="{EEC2D5D4-3CA1-4C16-BF86-B0CBFFDE107E}"/>
              </a:ext>
            </a:extLst>
          </p:cNvPr>
          <p:cNvPicPr>
            <a:picLocks noChangeAspect="1"/>
          </p:cNvPicPr>
          <p:nvPr/>
        </p:nvPicPr>
        <p:blipFill>
          <a:blip r:embed="rId2"/>
          <a:srcRect r="36940" b="4600"/>
          <a:stretch>
            <a:fillRect/>
          </a:stretch>
        </p:blipFill>
        <p:spPr>
          <a:xfrm>
            <a:off x="903535" y="1280302"/>
            <a:ext cx="10207287" cy="5147340"/>
          </a:xfrm>
          <a:prstGeom prst="rect">
            <a:avLst/>
          </a:prstGeom>
        </p:spPr>
      </p:pic>
    </p:spTree>
    <p:extLst>
      <p:ext uri="{BB962C8B-B14F-4D97-AF65-F5344CB8AC3E}">
        <p14:creationId xmlns:p14="http://schemas.microsoft.com/office/powerpoint/2010/main" val="141089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9FF7888-1807-451C-ABB2-4C82000147F7}"/>
                  </a:ext>
                </a:extLst>
              </p:cNvPr>
              <p:cNvSpPr>
                <a:spLocks noGrp="1"/>
              </p:cNvSpPr>
              <p:nvPr>
                <p:ph type="ctrTitle"/>
              </p:nvPr>
            </p:nvSpPr>
            <p:spPr/>
            <p:txBody>
              <a:bodyPr/>
              <a:lstStyle/>
              <a:p>
                <a:pPr rtl="1"/>
                <a:r>
                  <a:rPr lang="he-IL" dirty="0">
                    <a:cs typeface="+mn-cs"/>
                  </a:rPr>
                  <a:t>טיפ# 2: מבחן</a:t>
                </a:r>
                <a14:m>
                  <m:oMath xmlns:m="http://schemas.openxmlformats.org/officeDocument/2006/math">
                    <m:sSup>
                      <m:sSupPr>
                        <m:ctrlPr>
                          <a:rPr lang="en-US" b="0" i="1" smtClean="0">
                            <a:latin typeface="Cambria Math" panose="02040503050406030204" pitchFamily="18" charset="0"/>
                            <a:cs typeface="+mn-cs"/>
                          </a:rPr>
                        </m:ctrlPr>
                      </m:sSupPr>
                      <m:e>
                        <m:r>
                          <a:rPr lang="en-US" b="0" i="1" smtClean="0">
                            <a:latin typeface="Cambria Math" panose="02040503050406030204" pitchFamily="18" charset="0"/>
                            <a:cs typeface="+mn-cs"/>
                          </a:rPr>
                          <m:t>𝜒</m:t>
                        </m:r>
                      </m:e>
                      <m:sup>
                        <m:r>
                          <a:rPr lang="en-US" b="0" i="1" smtClean="0">
                            <a:latin typeface="Cambria Math" panose="02040503050406030204" pitchFamily="18" charset="0"/>
                            <a:cs typeface="+mn-cs"/>
                          </a:rPr>
                          <m:t>2</m:t>
                        </m:r>
                      </m:sup>
                    </m:sSup>
                  </m:oMath>
                </a14:m>
                <a:endParaRPr lang="he-IL" dirty="0">
                  <a:cs typeface="+mn-cs"/>
                </a:endParaRPr>
              </a:p>
            </p:txBody>
          </p:sp>
        </mc:Choice>
        <mc:Fallback xmlns="">
          <p:sp>
            <p:nvSpPr>
              <p:cNvPr id="2" name="Title 1">
                <a:extLst>
                  <a:ext uri="{FF2B5EF4-FFF2-40B4-BE49-F238E27FC236}">
                    <a16:creationId xmlns:a16="http://schemas.microsoft.com/office/drawing/2014/main" id="{89FF7888-1807-451C-ABB2-4C82000147F7}"/>
                  </a:ext>
                </a:extLst>
              </p:cNvPr>
              <p:cNvSpPr>
                <a:spLocks noGrp="1" noRot="1" noChangeAspect="1" noMove="1" noResize="1" noEditPoints="1" noAdjustHandles="1" noChangeArrowheads="1" noChangeShapeType="1" noTextEdit="1"/>
              </p:cNvSpPr>
              <p:nvPr>
                <p:ph type="ctrTitle"/>
              </p:nvPr>
            </p:nvSpPr>
            <p:spPr>
              <a:blipFill>
                <a:blip r:embed="rId3"/>
                <a:stretch>
                  <a:fillRect b="-17347"/>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1D03227D-F6A3-4B05-8550-B81FB1A6B80F}"/>
              </a:ext>
            </a:extLst>
          </p:cNvPr>
          <p:cNvSpPr>
            <a:spLocks noGrp="1"/>
          </p:cNvSpPr>
          <p:nvPr>
            <p:ph type="subTitle" idx="1"/>
          </p:nvPr>
        </p:nvSpPr>
        <p:spPr/>
        <p:txBody>
          <a:bodyPr/>
          <a:lstStyle/>
          <a:p>
            <a:r>
              <a:rPr lang="he-IL"/>
              <a:t>יבגני </a:t>
            </a:r>
            <a:r>
              <a:rPr lang="he-IL" err="1"/>
              <a:t>קולונסקי</a:t>
            </a:r>
            <a:endParaRPr lang="he-IL"/>
          </a:p>
          <a:p>
            <a:r>
              <a:rPr lang="he-IL"/>
              <a:t> 2025</a:t>
            </a:r>
          </a:p>
        </p:txBody>
      </p:sp>
      <p:sp>
        <p:nvSpPr>
          <p:cNvPr id="5" name="Slide Number Placeholder 4">
            <a:extLst>
              <a:ext uri="{FF2B5EF4-FFF2-40B4-BE49-F238E27FC236}">
                <a16:creationId xmlns:a16="http://schemas.microsoft.com/office/drawing/2014/main" id="{9A4AB77D-846A-AFAA-0BC1-A2CAB699996C}"/>
              </a:ext>
            </a:extLst>
          </p:cNvPr>
          <p:cNvSpPr>
            <a:spLocks noGrp="1"/>
          </p:cNvSpPr>
          <p:nvPr>
            <p:ph type="sldNum" sz="quarter" idx="12"/>
          </p:nvPr>
        </p:nvSpPr>
        <p:spPr/>
        <p:txBody>
          <a:bodyPr/>
          <a:lstStyle/>
          <a:p>
            <a:pPr algn="r" rtl="1"/>
            <a:fld id="{B38FFFFC-B5A8-4387-821D-197FC501B04E}" type="slidenum">
              <a:rPr lang="he-IL" smtClean="0"/>
              <a:pPr algn="r" rtl="1"/>
              <a:t>6</a:t>
            </a:fld>
            <a:endParaRPr lang="he-IL" dirty="0"/>
          </a:p>
        </p:txBody>
      </p:sp>
    </p:spTree>
    <p:extLst>
      <p:ext uri="{BB962C8B-B14F-4D97-AF65-F5344CB8AC3E}">
        <p14:creationId xmlns:p14="http://schemas.microsoft.com/office/powerpoint/2010/main" val="271934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1A1D36D-6E8B-4485-BC2F-CA966F4A336A}"/>
              </a:ext>
            </a:extLst>
          </p:cNvPr>
          <p:cNvSpPr txBox="1"/>
          <p:nvPr/>
        </p:nvSpPr>
        <p:spPr>
          <a:xfrm>
            <a:off x="4958016" y="195333"/>
            <a:ext cx="2644955" cy="1323439"/>
          </a:xfrm>
          <a:prstGeom prst="rect">
            <a:avLst/>
          </a:prstGeom>
          <a:noFill/>
        </p:spPr>
        <p:txBody>
          <a:bodyPr wrap="none" lIns="91440" tIns="45720" rIns="91440" bIns="45720" rtlCol="1" anchor="t">
            <a:spAutoFit/>
          </a:bodyPr>
          <a:lstStyle/>
          <a:p>
            <a:pPr algn="ctr"/>
            <a:r>
              <a:rPr lang="he-IL" sz="4000">
                <a:cs typeface="Arial"/>
              </a:rPr>
              <a:t>חי בריבוע</a:t>
            </a:r>
          </a:p>
          <a:p>
            <a:pPr algn="ctr"/>
            <a:r>
              <a:rPr lang="en-US" sz="4000"/>
              <a:t>Chi - square</a:t>
            </a:r>
            <a:endParaRPr lang="he-IL" sz="400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785ECA-332D-0985-0A48-4C36ADA99638}"/>
                  </a:ext>
                </a:extLst>
              </p:cNvPr>
              <p:cNvSpPr txBox="1"/>
              <p:nvPr/>
            </p:nvSpPr>
            <p:spPr>
              <a:xfrm>
                <a:off x="3316649" y="2101329"/>
                <a:ext cx="5783122" cy="130708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𝜒</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7"/>
                            </m:rP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smtClean="0">
                                          <a:latin typeface="Cambria Math" panose="02040503050406030204" pitchFamily="18" charset="0"/>
                                        </a:rPr>
                                      </m:ctrlPr>
                                    </m:fPr>
                                    <m:num>
                                      <m:r>
                                        <m:rPr>
                                          <m:nor/>
                                        </m:rPr>
                                        <a:rPr lang="he-IL" sz="2800" b="0" i="0" smtClean="0">
                                          <a:latin typeface="Cambria Math" panose="02040503050406030204" pitchFamily="18" charset="0"/>
                                        </a:rPr>
                                        <m:t>מדידה</m:t>
                                      </m:r>
                                      <m:r>
                                        <m:rPr>
                                          <m:nor/>
                                        </m:rPr>
                                        <a:rPr lang="en-US" sz="2800" smtClean="0">
                                          <a:latin typeface="Cambria Math" panose="02040503050406030204" pitchFamily="18" charset="0"/>
                                        </a:rPr>
                                        <m:t>−</m:t>
                                      </m:r>
                                      <m:r>
                                        <m:rPr>
                                          <m:nor/>
                                        </m:rPr>
                                        <a:rPr lang="en-US" sz="2800">
                                          <a:latin typeface="Cambria Math" panose="02040503050406030204" pitchFamily="18" charset="0"/>
                                        </a:rPr>
                                        <m:t> </m:t>
                                      </m:r>
                                      <m:r>
                                        <m:rPr>
                                          <m:nor/>
                                        </m:rPr>
                                        <a:rPr lang="he-IL" sz="2800" b="0" i="0" smtClean="0">
                                          <a:latin typeface="Cambria Math" panose="02040503050406030204" pitchFamily="18" charset="0"/>
                                        </a:rPr>
                                        <m:t>ערך צפוי במודל</m:t>
                                      </m:r>
                                    </m:num>
                                    <m:den>
                                      <m:r>
                                        <a:rPr lang="he-IL" sz="2800" b="0" i="1" smtClean="0">
                                          <a:latin typeface="Cambria Math" panose="02040503050406030204" pitchFamily="18" charset="0"/>
                                        </a:rPr>
                                        <m:t>תקן</m:t>
                                      </m:r>
                                      <m:r>
                                        <a:rPr lang="he-IL" sz="2800" b="0" i="1" smtClean="0">
                                          <a:latin typeface="Cambria Math" panose="02040503050406030204" pitchFamily="18" charset="0"/>
                                        </a:rPr>
                                        <m:t> </m:t>
                                      </m:r>
                                      <m:r>
                                        <a:rPr lang="he-IL" sz="2800" b="0" i="1" smtClean="0">
                                          <a:latin typeface="Cambria Math" panose="02040503050406030204" pitchFamily="18" charset="0"/>
                                        </a:rPr>
                                        <m:t>סטיית</m:t>
                                      </m:r>
                                    </m:den>
                                  </m:f>
                                </m:e>
                              </m:d>
                            </m:e>
                            <m:sup>
                              <m:r>
                                <m:rPr>
                                  <m:nor/>
                                </m:rPr>
                                <a:rPr lang="en-US" sz="2800" i="0">
                                  <a:latin typeface="Cambria Math" panose="02040503050406030204" pitchFamily="18" charset="0"/>
                                </a:rPr>
                                <m:t>2</m:t>
                              </m:r>
                            </m:sup>
                          </m:sSup>
                        </m:e>
                      </m:nary>
                      <m:r>
                        <a:rPr lang="en-US" sz="2800" b="0" i="1" smtClean="0">
                          <a:latin typeface="Cambria Math" panose="02040503050406030204" pitchFamily="18" charset="0"/>
                        </a:rPr>
                        <m:t> </m:t>
                      </m:r>
                    </m:oMath>
                  </m:oMathPara>
                </a14:m>
                <a:endParaRPr lang="ru-RU" sz="2400" dirty="0"/>
              </a:p>
            </p:txBody>
          </p:sp>
        </mc:Choice>
        <mc:Fallback xmlns="">
          <p:sp>
            <p:nvSpPr>
              <p:cNvPr id="3" name="TextBox 2">
                <a:extLst>
                  <a:ext uri="{FF2B5EF4-FFF2-40B4-BE49-F238E27FC236}">
                    <a16:creationId xmlns:a16="http://schemas.microsoft.com/office/drawing/2014/main" id="{3D785ECA-332D-0985-0A48-4C36ADA99638}"/>
                  </a:ext>
                </a:extLst>
              </p:cNvPr>
              <p:cNvSpPr txBox="1">
                <a:spLocks noRot="1" noChangeAspect="1" noMove="1" noResize="1" noEditPoints="1" noAdjustHandles="1" noChangeArrowheads="1" noChangeShapeType="1" noTextEdit="1"/>
              </p:cNvSpPr>
              <p:nvPr/>
            </p:nvSpPr>
            <p:spPr>
              <a:xfrm>
                <a:off x="3316649" y="2101329"/>
                <a:ext cx="5783122" cy="1307089"/>
              </a:xfrm>
              <a:prstGeom prst="rect">
                <a:avLst/>
              </a:prstGeom>
              <a:blipFill>
                <a:blip r:embed="rId3"/>
                <a:stretch>
                  <a:fillRect/>
                </a:stretch>
              </a:blipFill>
              <a:ln>
                <a:noFill/>
              </a:ln>
            </p:spPr>
            <p:txBody>
              <a:bodyPr/>
              <a:lstStyle/>
              <a:p>
                <a:r>
                  <a:rPr lang="he-IL">
                    <a:noFill/>
                  </a:rPr>
                  <a:t> </a:t>
                </a:r>
              </a:p>
            </p:txBody>
          </p:sp>
        </mc:Fallback>
      </mc:AlternateContent>
      <p:sp>
        <p:nvSpPr>
          <p:cNvPr id="9" name="Slide Number Placeholder 8">
            <a:extLst>
              <a:ext uri="{FF2B5EF4-FFF2-40B4-BE49-F238E27FC236}">
                <a16:creationId xmlns:a16="http://schemas.microsoft.com/office/drawing/2014/main" id="{1DB6F2AB-D52F-4EAA-9CC3-C2073DD8C2AD}"/>
              </a:ext>
            </a:extLst>
          </p:cNvPr>
          <p:cNvSpPr>
            <a:spLocks noGrp="1"/>
          </p:cNvSpPr>
          <p:nvPr>
            <p:ph type="sldNum" sz="quarter" idx="12"/>
          </p:nvPr>
        </p:nvSpPr>
        <p:spPr>
          <a:xfrm>
            <a:off x="10972800" y="6356351"/>
            <a:ext cx="381000" cy="307778"/>
          </a:xfrm>
        </p:spPr>
        <p:txBody>
          <a:bodyPr/>
          <a:lstStyle/>
          <a:p>
            <a:fld id="{B38FFFFC-B5A8-4387-821D-197FC501B04E}" type="slidenum">
              <a:rPr lang="he-IL" smtClean="0"/>
              <a:t>7</a:t>
            </a:fld>
            <a:endParaRPr lang="he-IL"/>
          </a:p>
        </p:txBody>
      </p:sp>
      <p:sp>
        <p:nvSpPr>
          <p:cNvPr id="10" name="TextBox 9">
            <a:extLst>
              <a:ext uri="{FF2B5EF4-FFF2-40B4-BE49-F238E27FC236}">
                <a16:creationId xmlns:a16="http://schemas.microsoft.com/office/drawing/2014/main" id="{DB2B73CA-2439-404B-8314-3928623AEB18}"/>
              </a:ext>
            </a:extLst>
          </p:cNvPr>
          <p:cNvSpPr txBox="1"/>
          <p:nvPr/>
        </p:nvSpPr>
        <p:spPr>
          <a:xfrm>
            <a:off x="838200" y="6356351"/>
            <a:ext cx="9927526" cy="307777"/>
          </a:xfrm>
          <a:prstGeom prst="rect">
            <a:avLst/>
          </a:prstGeom>
          <a:noFill/>
        </p:spPr>
        <p:txBody>
          <a:bodyPr wrap="none" rtlCol="1">
            <a:spAutoFit/>
          </a:bodyPr>
          <a:lstStyle/>
          <a:p>
            <a:r>
              <a:rPr lang="en-US" sz="1400" b="0" i="0" dirty="0">
                <a:effectLst/>
                <a:latin typeface="system-ui"/>
              </a:rPr>
              <a:t>John R. Taylor. </a:t>
            </a:r>
            <a:r>
              <a:rPr lang="en-US" sz="1400" b="0" i="1" dirty="0">
                <a:effectLst/>
                <a:latin typeface="system-ui"/>
              </a:rPr>
              <a:t>An Introduction to Error Analysis: The Study of Uncertainties in Physical Measurements.</a:t>
            </a:r>
            <a:r>
              <a:rPr lang="en-US" sz="1400" b="0" i="0" dirty="0">
                <a:effectLst/>
                <a:latin typeface="system-ui"/>
              </a:rPr>
              <a:t> University Science Books, 1996.</a:t>
            </a:r>
            <a:endParaRPr lang="he-IL" sz="1400" dirty="0"/>
          </a:p>
        </p:txBody>
      </p:sp>
    </p:spTree>
    <p:extLst>
      <p:ext uri="{BB962C8B-B14F-4D97-AF65-F5344CB8AC3E}">
        <p14:creationId xmlns:p14="http://schemas.microsoft.com/office/powerpoint/2010/main" val="165044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0085B-564A-3E35-8D0C-D10726F15856}"/>
              </a:ext>
            </a:extLst>
          </p:cNvPr>
          <p:cNvSpPr>
            <a:spLocks noGrp="1"/>
          </p:cNvSpPr>
          <p:nvPr>
            <p:ph type="sldNum" sz="quarter" idx="12"/>
          </p:nvPr>
        </p:nvSpPr>
        <p:spPr/>
        <p:txBody>
          <a:bodyPr/>
          <a:lstStyle/>
          <a:p>
            <a:pPr algn="r" rtl="1"/>
            <a:fld id="{B38FFFFC-B5A8-4387-821D-197FC501B04E}" type="slidenum">
              <a:rPr lang="he-IL" smtClean="0"/>
              <a:pPr algn="r" rtl="1"/>
              <a:t>8</a:t>
            </a:fld>
            <a:endParaRPr lang="he-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18B8EE-C9F9-1DCE-32C4-A9A0ECE81B06}"/>
                  </a:ext>
                </a:extLst>
              </p:cNvPr>
              <p:cNvSpPr txBox="1"/>
              <p:nvPr/>
            </p:nvSpPr>
            <p:spPr>
              <a:xfrm>
                <a:off x="3640748" y="2181433"/>
                <a:ext cx="4910503" cy="115114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sSub>
                            <m:sSubPr>
                              <m:ctrlPr>
                                <a:rPr lang="en-US" sz="3200" b="0" i="1" smtClean="0">
                                  <a:latin typeface="Cambria Math" panose="02040503050406030204" pitchFamily="18" charset="0"/>
                                </a:rPr>
                              </m:ctrlPr>
                            </m:sSubPr>
                            <m:e>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𝜒</m:t>
                                  </m:r>
                                </m:e>
                              </m:acc>
                            </m:e>
                            <m:sub>
                              <m:r>
                                <a:rPr lang="en-US" sz="3200" b="0" i="1" smtClean="0">
                                  <a:latin typeface="Cambria Math" panose="02040503050406030204" pitchFamily="18" charset="0"/>
                                </a:rPr>
                                <m:t>𝑜</m:t>
                              </m:r>
                            </m:sub>
                          </m:sSub>
                        </m:e>
                        <m:sup>
                          <m:r>
                            <a:rPr lang="en-US" sz="3200" b="0" i="1" smtClean="0">
                              <a:latin typeface="Cambria Math" panose="02040503050406030204" pitchFamily="18" charset="0"/>
                            </a:rPr>
                            <m:t>2</m:t>
                          </m:r>
                        </m:sup>
                      </m:sSup>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𝜒</m:t>
                              </m:r>
                            </m:e>
                            <m:sup>
                              <m:r>
                                <a:rPr lang="en-US" sz="3200" b="0" i="1" smtClean="0">
                                  <a:latin typeface="Cambria Math" panose="02040503050406030204" pitchFamily="18" charset="0"/>
                                </a:rPr>
                                <m:t>2</m:t>
                              </m:r>
                            </m:sup>
                          </m:sSup>
                        </m:num>
                        <m:den>
                          <m:r>
                            <m:rPr>
                              <m:nor/>
                            </m:rPr>
                            <a:rPr lang="he-IL" sz="3200" dirty="0"/>
                            <m:t>מספר דרגות חופש</m:t>
                          </m:r>
                        </m:den>
                      </m:f>
                    </m:oMath>
                  </m:oMathPara>
                </a14:m>
                <a:endParaRPr lang="ru-RU" sz="3200" dirty="0"/>
              </a:p>
            </p:txBody>
          </p:sp>
        </mc:Choice>
        <mc:Fallback xmlns="">
          <p:sp>
            <p:nvSpPr>
              <p:cNvPr id="8" name="TextBox 7">
                <a:extLst>
                  <a:ext uri="{FF2B5EF4-FFF2-40B4-BE49-F238E27FC236}">
                    <a16:creationId xmlns:a16="http://schemas.microsoft.com/office/drawing/2014/main" id="{A718B8EE-C9F9-1DCE-32C4-A9A0ECE81B06}"/>
                  </a:ext>
                </a:extLst>
              </p:cNvPr>
              <p:cNvSpPr txBox="1">
                <a:spLocks noRot="1" noChangeAspect="1" noMove="1" noResize="1" noEditPoints="1" noAdjustHandles="1" noChangeArrowheads="1" noChangeShapeType="1" noTextEdit="1"/>
              </p:cNvSpPr>
              <p:nvPr/>
            </p:nvSpPr>
            <p:spPr>
              <a:xfrm>
                <a:off x="3640748" y="2181433"/>
                <a:ext cx="4910503" cy="1151149"/>
              </a:xfrm>
              <a:prstGeom prst="rect">
                <a:avLst/>
              </a:prstGeom>
              <a:blipFill>
                <a:blip r:embed="rId3"/>
                <a:stretch>
                  <a:fillRect/>
                </a:stretch>
              </a:blipFill>
              <a:ln>
                <a:noFill/>
              </a:ln>
            </p:spPr>
            <p:txBody>
              <a:bodyPr/>
              <a:lstStyle/>
              <a:p>
                <a:r>
                  <a:rPr lang="he-IL">
                    <a:noFill/>
                  </a:rPr>
                  <a:t> </a:t>
                </a:r>
              </a:p>
            </p:txBody>
          </p:sp>
        </mc:Fallback>
      </mc:AlternateContent>
      <p:sp>
        <p:nvSpPr>
          <p:cNvPr id="4" name="TextBox 3">
            <a:extLst>
              <a:ext uri="{FF2B5EF4-FFF2-40B4-BE49-F238E27FC236}">
                <a16:creationId xmlns:a16="http://schemas.microsoft.com/office/drawing/2014/main" id="{E653437A-F34C-B6B1-ED74-015126318A4C}"/>
              </a:ext>
            </a:extLst>
          </p:cNvPr>
          <p:cNvSpPr txBox="1"/>
          <p:nvPr/>
        </p:nvSpPr>
        <p:spPr>
          <a:xfrm>
            <a:off x="4175689" y="136525"/>
            <a:ext cx="4506618" cy="1323439"/>
          </a:xfrm>
          <a:prstGeom prst="rect">
            <a:avLst/>
          </a:prstGeom>
          <a:noFill/>
        </p:spPr>
        <p:txBody>
          <a:bodyPr wrap="none" lIns="91440" tIns="45720" rIns="91440" bIns="45720" rtlCol="1" anchor="t">
            <a:spAutoFit/>
          </a:bodyPr>
          <a:lstStyle/>
          <a:p>
            <a:pPr algn="ctr"/>
            <a:r>
              <a:rPr lang="he-IL" sz="4000">
                <a:cs typeface="Arial"/>
              </a:rPr>
              <a:t>חי בריבוע מצומצם</a:t>
            </a:r>
          </a:p>
          <a:p>
            <a:pPr algn="ctr"/>
            <a:r>
              <a:rPr lang="en-US" sz="4000"/>
              <a:t>Reduced chi - square</a:t>
            </a:r>
            <a:endParaRPr lang="he-IL" sz="40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F0C6572-E974-9BB8-2857-F387201BBF4E}"/>
                  </a:ext>
                </a:extLst>
              </p:cNvPr>
              <p:cNvSpPr txBox="1"/>
              <p:nvPr/>
            </p:nvSpPr>
            <p:spPr>
              <a:xfrm>
                <a:off x="4877977" y="4173112"/>
                <a:ext cx="1357936" cy="45692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𝜒</m:t>
                                  </m:r>
                                </m:e>
                              </m:acc>
                            </m:e>
                            <m:sub>
                              <m:r>
                                <a:rPr lang="en-US" sz="2800" i="1">
                                  <a:latin typeface="Cambria Math" panose="02040503050406030204" pitchFamily="18" charset="0"/>
                                </a:rPr>
                                <m:t>𝑜</m:t>
                              </m:r>
                            </m:sub>
                          </m:sSub>
                        </m:e>
                        <m:sup>
                          <m:r>
                            <a:rPr lang="en-US" sz="2800" i="1">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1</m:t>
                      </m:r>
                    </m:oMath>
                  </m:oMathPara>
                </a14:m>
                <a:endParaRPr lang="ru-RU" sz="2400" dirty="0"/>
              </a:p>
            </p:txBody>
          </p:sp>
        </mc:Choice>
        <mc:Fallback xmlns="">
          <p:sp>
            <p:nvSpPr>
              <p:cNvPr id="7" name="TextBox 6">
                <a:extLst>
                  <a:ext uri="{FF2B5EF4-FFF2-40B4-BE49-F238E27FC236}">
                    <a16:creationId xmlns:a16="http://schemas.microsoft.com/office/drawing/2014/main" id="{AF0C6572-E974-9BB8-2857-F387201BBF4E}"/>
                  </a:ext>
                </a:extLst>
              </p:cNvPr>
              <p:cNvSpPr txBox="1">
                <a:spLocks noRot="1" noChangeAspect="1" noMove="1" noResize="1" noEditPoints="1" noAdjustHandles="1" noChangeArrowheads="1" noChangeShapeType="1" noTextEdit="1"/>
              </p:cNvSpPr>
              <p:nvPr/>
            </p:nvSpPr>
            <p:spPr>
              <a:xfrm>
                <a:off x="4877977" y="4173112"/>
                <a:ext cx="1357936" cy="456920"/>
              </a:xfrm>
              <a:prstGeom prst="rect">
                <a:avLst/>
              </a:prstGeom>
              <a:blipFill>
                <a:blip r:embed="rId4"/>
                <a:stretch>
                  <a:fillRect/>
                </a:stretch>
              </a:blipFill>
              <a:ln>
                <a:noFill/>
              </a:ln>
            </p:spPr>
            <p:txBody>
              <a:bodyPr/>
              <a:lstStyle/>
              <a:p>
                <a:r>
                  <a:rPr lang="he-IL">
                    <a:noFill/>
                  </a:rPr>
                  <a:t> </a:t>
                </a:r>
              </a:p>
            </p:txBody>
          </p:sp>
        </mc:Fallback>
      </mc:AlternateContent>
      <p:pic>
        <p:nvPicPr>
          <p:cNvPr id="10" name="Graphic 9" descr="Badge Cross outline">
            <a:extLst>
              <a:ext uri="{FF2B5EF4-FFF2-40B4-BE49-F238E27FC236}">
                <a16:creationId xmlns:a16="http://schemas.microsoft.com/office/drawing/2014/main" id="{D376CCB7-BADA-134D-F049-62295EE22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5799" y="3988968"/>
            <a:ext cx="825208" cy="825208"/>
          </a:xfrm>
          <a:prstGeom prst="rect">
            <a:avLst/>
          </a:prstGeom>
        </p:spPr>
      </p:pic>
      <p:pic>
        <p:nvPicPr>
          <p:cNvPr id="3" name="Graphic 4" descr="Badge Tick1 outline">
            <a:extLst>
              <a:ext uri="{FF2B5EF4-FFF2-40B4-BE49-F238E27FC236}">
                <a16:creationId xmlns:a16="http://schemas.microsoft.com/office/drawing/2014/main" id="{24FBB92C-F7CB-856A-DEDF-0971BCCFE5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5799" y="5057958"/>
            <a:ext cx="825208" cy="82520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148EBE-DC7A-8A36-8A4D-19A2ECCA7668}"/>
                  </a:ext>
                </a:extLst>
              </p:cNvPr>
              <p:cNvSpPr txBox="1"/>
              <p:nvPr/>
            </p:nvSpPr>
            <p:spPr>
              <a:xfrm>
                <a:off x="4877977" y="5128203"/>
                <a:ext cx="1292470" cy="45692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𝜒</m:t>
                                  </m:r>
                                </m:e>
                              </m:acc>
                            </m:e>
                            <m:sub>
                              <m:r>
                                <a:rPr lang="en-US" sz="2800" i="1">
                                  <a:latin typeface="Cambria Math" panose="02040503050406030204" pitchFamily="18" charset="0"/>
                                </a:rPr>
                                <m:t>𝑜</m:t>
                              </m:r>
                            </m:sub>
                          </m:sSub>
                        </m:e>
                        <m:sup>
                          <m:r>
                            <a:rPr lang="en-US" sz="2800" i="1">
                              <a:latin typeface="Cambria Math" panose="02040503050406030204" pitchFamily="18" charset="0"/>
                            </a:rPr>
                            <m:t>2</m:t>
                          </m:r>
                        </m:sup>
                      </m:sSup>
                      <m:r>
                        <a:rPr lang="en-US" sz="2800" b="0" i="1" smtClean="0">
                          <a:latin typeface="Cambria Math" panose="02040503050406030204" pitchFamily="18" charset="0"/>
                        </a:rPr>
                        <m:t>&lt;</m:t>
                      </m:r>
                      <m:r>
                        <a:rPr lang="en-US" sz="2800" b="0" i="1" smtClean="0">
                          <a:latin typeface="Cambria Math" panose="02040503050406030204" pitchFamily="18" charset="0"/>
                        </a:rPr>
                        <m:t>1</m:t>
                      </m:r>
                    </m:oMath>
                  </m:oMathPara>
                </a14:m>
                <a:endParaRPr lang="ru-RU" sz="2400" dirty="0"/>
              </a:p>
            </p:txBody>
          </p:sp>
        </mc:Choice>
        <mc:Fallback xmlns="">
          <p:sp>
            <p:nvSpPr>
              <p:cNvPr id="6" name="TextBox 5">
                <a:extLst>
                  <a:ext uri="{FF2B5EF4-FFF2-40B4-BE49-F238E27FC236}">
                    <a16:creationId xmlns:a16="http://schemas.microsoft.com/office/drawing/2014/main" id="{99148EBE-DC7A-8A36-8A4D-19A2ECCA7668}"/>
                  </a:ext>
                </a:extLst>
              </p:cNvPr>
              <p:cNvSpPr txBox="1">
                <a:spLocks noRot="1" noChangeAspect="1" noMove="1" noResize="1" noEditPoints="1" noAdjustHandles="1" noChangeArrowheads="1" noChangeShapeType="1" noTextEdit="1"/>
              </p:cNvSpPr>
              <p:nvPr/>
            </p:nvSpPr>
            <p:spPr>
              <a:xfrm>
                <a:off x="4877977" y="5128203"/>
                <a:ext cx="1292470" cy="456920"/>
              </a:xfrm>
              <a:prstGeom prst="rect">
                <a:avLst/>
              </a:prstGeom>
              <a:blipFill>
                <a:blip r:embed="rId9"/>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140369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7AA1-F03C-2022-240A-B30556D43F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F64633-EBBE-64C1-38D9-1DEC60B23ACD}"/>
              </a:ext>
            </a:extLst>
          </p:cNvPr>
          <p:cNvSpPr>
            <a:spLocks noGrp="1"/>
          </p:cNvSpPr>
          <p:nvPr>
            <p:ph type="sldNum" sz="quarter" idx="12"/>
          </p:nvPr>
        </p:nvSpPr>
        <p:spPr>
          <a:xfrm>
            <a:off x="11579671" y="6343733"/>
            <a:ext cx="397933" cy="365125"/>
          </a:xfrm>
        </p:spPr>
        <p:txBody>
          <a:bodyPr/>
          <a:lstStyle/>
          <a:p>
            <a:fld id="{B38FFFFC-B5A8-4387-821D-197FC501B04E}" type="slidenum">
              <a:rPr lang="he-IL" smtClean="0"/>
              <a:t>9</a:t>
            </a:fld>
            <a:endParaRPr lang="he-IL"/>
          </a:p>
        </p:txBody>
      </p:sp>
      <p:sp>
        <p:nvSpPr>
          <p:cNvPr id="4" name="TextBox 3">
            <a:extLst>
              <a:ext uri="{FF2B5EF4-FFF2-40B4-BE49-F238E27FC236}">
                <a16:creationId xmlns:a16="http://schemas.microsoft.com/office/drawing/2014/main" id="{2812593B-E468-219B-F4E4-32EDA50AD1C1}"/>
              </a:ext>
            </a:extLst>
          </p:cNvPr>
          <p:cNvSpPr txBox="1"/>
          <p:nvPr/>
        </p:nvSpPr>
        <p:spPr>
          <a:xfrm>
            <a:off x="3048000" y="2597566"/>
            <a:ext cx="6096000" cy="369332"/>
          </a:xfrm>
          <a:prstGeom prst="rect">
            <a:avLst/>
          </a:prstGeom>
          <a:noFill/>
        </p:spPr>
        <p:txBody>
          <a:bodyPr wrap="square">
            <a:spAutoFit/>
          </a:bodyPr>
          <a:lstStyle/>
          <a:p>
            <a:r>
              <a:rPr lang="he-IL" b="0" i="0">
                <a:solidFill>
                  <a:srgbClr val="000000"/>
                </a:solidFill>
                <a:effectLst/>
                <a:latin typeface="Times New Roman" panose="02020603050405020304" pitchFamily="18" charset="0"/>
              </a:rPr>
              <a:t> </a:t>
            </a:r>
            <a:endParaRPr lang="he-IL"/>
          </a:p>
        </p:txBody>
      </p:sp>
      <p:sp>
        <p:nvSpPr>
          <p:cNvPr id="5" name="TextBox 4">
            <a:extLst>
              <a:ext uri="{FF2B5EF4-FFF2-40B4-BE49-F238E27FC236}">
                <a16:creationId xmlns:a16="http://schemas.microsoft.com/office/drawing/2014/main" id="{9C2AFA00-7568-DDA4-3BE6-BBB94CBA5A20}"/>
              </a:ext>
            </a:extLst>
          </p:cNvPr>
          <p:cNvSpPr txBox="1"/>
          <p:nvPr/>
        </p:nvSpPr>
        <p:spPr>
          <a:xfrm>
            <a:off x="4051358" y="195333"/>
            <a:ext cx="4458272" cy="707886"/>
          </a:xfrm>
          <a:prstGeom prst="rect">
            <a:avLst/>
          </a:prstGeom>
          <a:noFill/>
        </p:spPr>
        <p:txBody>
          <a:bodyPr wrap="none" lIns="91440" tIns="45720" rIns="91440" bIns="45720" rtlCol="1" anchor="t">
            <a:spAutoFit/>
          </a:bodyPr>
          <a:lstStyle/>
          <a:p>
            <a:pPr algn="ctr"/>
            <a:r>
              <a:rPr lang="he-IL" sz="4000" dirty="0">
                <a:ea typeface="Calibri"/>
                <a:cs typeface="Arial"/>
              </a:rPr>
              <a:t>הגדרת "דרגות חופש"</a:t>
            </a:r>
            <a:endParaRPr lang="he-IL" sz="4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4170A6-F634-FAAC-62AE-A30F863DCD0E}"/>
                  </a:ext>
                </a:extLst>
              </p:cNvPr>
              <p:cNvSpPr txBox="1"/>
              <p:nvPr/>
            </p:nvSpPr>
            <p:spPr>
              <a:xfrm>
                <a:off x="2397157" y="1609562"/>
                <a:ext cx="92788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he-IL"/>
              </a:p>
            </p:txBody>
          </p:sp>
        </mc:Choice>
        <mc:Fallback xmlns="">
          <p:sp>
            <p:nvSpPr>
              <p:cNvPr id="7" name="TextBox 6">
                <a:extLst>
                  <a:ext uri="{FF2B5EF4-FFF2-40B4-BE49-F238E27FC236}">
                    <a16:creationId xmlns:a16="http://schemas.microsoft.com/office/drawing/2014/main" id="{6D4170A6-F634-FAAC-62AE-A30F863DCD0E}"/>
                  </a:ext>
                </a:extLst>
              </p:cNvPr>
              <p:cNvSpPr txBox="1">
                <a:spLocks noRot="1" noChangeAspect="1" noMove="1" noResize="1" noEditPoints="1" noAdjustHandles="1" noChangeArrowheads="1" noChangeShapeType="1" noTextEdit="1"/>
              </p:cNvSpPr>
              <p:nvPr/>
            </p:nvSpPr>
            <p:spPr>
              <a:xfrm>
                <a:off x="2397157" y="1609562"/>
                <a:ext cx="927882" cy="276999"/>
              </a:xfrm>
              <a:prstGeom prst="rect">
                <a:avLst/>
              </a:prstGeom>
              <a:blipFill>
                <a:blip r:embed="rId3"/>
                <a:stretch>
                  <a:fillRect l="-5263" r="-1316" b="-2888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4371A9-7949-B134-3EE0-7D561B05DD5A}"/>
                  </a:ext>
                </a:extLst>
              </p:cNvPr>
              <p:cNvSpPr txBox="1"/>
              <p:nvPr/>
            </p:nvSpPr>
            <p:spPr>
              <a:xfrm>
                <a:off x="5454799" y="1610873"/>
                <a:ext cx="1282402"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he-IL"/>
              </a:p>
            </p:txBody>
          </p:sp>
        </mc:Choice>
        <mc:Fallback xmlns="">
          <p:sp>
            <p:nvSpPr>
              <p:cNvPr id="12" name="TextBox 11">
                <a:extLst>
                  <a:ext uri="{FF2B5EF4-FFF2-40B4-BE49-F238E27FC236}">
                    <a16:creationId xmlns:a16="http://schemas.microsoft.com/office/drawing/2014/main" id="{7B4371A9-7949-B134-3EE0-7D561B05DD5A}"/>
                  </a:ext>
                </a:extLst>
              </p:cNvPr>
              <p:cNvSpPr txBox="1">
                <a:spLocks noRot="1" noChangeAspect="1" noMove="1" noResize="1" noEditPoints="1" noAdjustHandles="1" noChangeArrowheads="1" noChangeShapeType="1" noTextEdit="1"/>
              </p:cNvSpPr>
              <p:nvPr/>
            </p:nvSpPr>
            <p:spPr>
              <a:xfrm>
                <a:off x="5454799" y="1610873"/>
                <a:ext cx="1282402" cy="276999"/>
              </a:xfrm>
              <a:prstGeom prst="rect">
                <a:avLst/>
              </a:prstGeom>
              <a:blipFill>
                <a:blip r:embed="rId4"/>
                <a:stretch>
                  <a:fillRect l="-3810" r="-3333" b="-2608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526FA9-255E-BBEB-4233-BA821F42F18A}"/>
                  </a:ext>
                </a:extLst>
              </p:cNvPr>
              <p:cNvSpPr txBox="1">
                <a:spLocks noChangeAspect="1"/>
              </p:cNvSpPr>
              <p:nvPr/>
            </p:nvSpPr>
            <p:spPr>
              <a:xfrm>
                <a:off x="8383858" y="1609562"/>
                <a:ext cx="1904237" cy="276999"/>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he-IL" dirty="0"/>
              </a:p>
            </p:txBody>
          </p:sp>
        </mc:Choice>
        <mc:Fallback xmlns="">
          <p:sp>
            <p:nvSpPr>
              <p:cNvPr id="13" name="TextBox 12">
                <a:extLst>
                  <a:ext uri="{FF2B5EF4-FFF2-40B4-BE49-F238E27FC236}">
                    <a16:creationId xmlns:a16="http://schemas.microsoft.com/office/drawing/2014/main" id="{9C526FA9-255E-BBEB-4233-BA821F42F18A}"/>
                  </a:ext>
                </a:extLst>
              </p:cNvPr>
              <p:cNvSpPr txBox="1">
                <a:spLocks noRot="1" noChangeAspect="1" noMove="1" noResize="1" noEditPoints="1" noAdjustHandles="1" noChangeArrowheads="1" noChangeShapeType="1" noTextEdit="1"/>
              </p:cNvSpPr>
              <p:nvPr/>
            </p:nvSpPr>
            <p:spPr>
              <a:xfrm>
                <a:off x="8383858" y="1609562"/>
                <a:ext cx="1904237" cy="276999"/>
              </a:xfrm>
              <a:prstGeom prst="rect">
                <a:avLst/>
              </a:prstGeom>
              <a:blipFill>
                <a:blip r:embed="rId5"/>
                <a:stretch>
                  <a:fillRect l="-2236" r="-319" b="-28889"/>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8A9F0F7D-5697-9422-EC6B-730D3962888C}"/>
              </a:ext>
            </a:extLst>
          </p:cNvPr>
          <p:cNvSpPr txBox="1"/>
          <p:nvPr/>
        </p:nvSpPr>
        <p:spPr>
          <a:xfrm>
            <a:off x="1958089" y="2359188"/>
            <a:ext cx="1949573" cy="923330"/>
          </a:xfrm>
          <a:prstGeom prst="rect">
            <a:avLst/>
          </a:prstGeom>
          <a:noFill/>
        </p:spPr>
        <p:txBody>
          <a:bodyPr wrap="none" rtlCol="0">
            <a:spAutoFit/>
          </a:bodyPr>
          <a:lstStyle/>
          <a:p>
            <a:pPr algn="r" rtl="1"/>
            <a:r>
              <a:rPr lang="he-IL" dirty="0"/>
              <a:t>מדידות: </a:t>
            </a:r>
            <a:r>
              <a:rPr lang="en-US" dirty="0"/>
              <a:t>10</a:t>
            </a:r>
          </a:p>
          <a:p>
            <a:pPr algn="r" rtl="1"/>
            <a:r>
              <a:rPr lang="he-IL" dirty="0">
                <a:cs typeface="Arial"/>
              </a:rPr>
              <a:t>פרמטרי התאמה </a:t>
            </a:r>
            <a:r>
              <a:rPr lang="he-IL" dirty="0"/>
              <a:t>: </a:t>
            </a:r>
            <a:r>
              <a:rPr lang="en-US" dirty="0"/>
              <a:t>1</a:t>
            </a:r>
            <a:endParaRPr lang="he-IL" dirty="0"/>
          </a:p>
          <a:p>
            <a:pPr algn="r" rtl="1"/>
            <a:r>
              <a:rPr lang="he-IL" dirty="0"/>
              <a:t>דרגות חופש: </a:t>
            </a:r>
            <a:r>
              <a:rPr lang="en-US" dirty="0"/>
              <a:t>9</a:t>
            </a:r>
            <a:endParaRPr lang="ru-RU" dirty="0"/>
          </a:p>
        </p:txBody>
      </p:sp>
      <p:sp>
        <p:nvSpPr>
          <p:cNvPr id="9" name="TextBox 8">
            <a:extLst>
              <a:ext uri="{FF2B5EF4-FFF2-40B4-BE49-F238E27FC236}">
                <a16:creationId xmlns:a16="http://schemas.microsoft.com/office/drawing/2014/main" id="{85A11B01-BFDD-9601-0B8F-EAC7361F7760}"/>
              </a:ext>
            </a:extLst>
          </p:cNvPr>
          <p:cNvSpPr txBox="1"/>
          <p:nvPr/>
        </p:nvSpPr>
        <p:spPr>
          <a:xfrm>
            <a:off x="5006087" y="2321359"/>
            <a:ext cx="1949573" cy="923330"/>
          </a:xfrm>
          <a:prstGeom prst="rect">
            <a:avLst/>
          </a:prstGeom>
          <a:noFill/>
        </p:spPr>
        <p:txBody>
          <a:bodyPr wrap="none" rtlCol="0">
            <a:spAutoFit/>
          </a:bodyPr>
          <a:lstStyle/>
          <a:p>
            <a:pPr algn="r" rtl="1"/>
            <a:r>
              <a:rPr lang="he-IL" dirty="0"/>
              <a:t>מדידות: </a:t>
            </a:r>
            <a:r>
              <a:rPr lang="en-US" dirty="0"/>
              <a:t>10</a:t>
            </a:r>
          </a:p>
          <a:p>
            <a:pPr algn="r" rtl="1"/>
            <a:r>
              <a:rPr lang="he-IL" dirty="0">
                <a:cs typeface="Arial"/>
              </a:rPr>
              <a:t>פרמטרי התאמה </a:t>
            </a:r>
            <a:r>
              <a:rPr lang="he-IL" dirty="0"/>
              <a:t>: </a:t>
            </a:r>
            <a:r>
              <a:rPr lang="en-US" dirty="0"/>
              <a:t>2</a:t>
            </a:r>
            <a:endParaRPr lang="he-IL" dirty="0"/>
          </a:p>
          <a:p>
            <a:pPr algn="r" rtl="1"/>
            <a:r>
              <a:rPr lang="he-IL" dirty="0"/>
              <a:t>דרגות חופש: </a:t>
            </a:r>
            <a:r>
              <a:rPr lang="en-US" dirty="0"/>
              <a:t>8</a:t>
            </a:r>
            <a:endParaRPr lang="ru-RU" dirty="0"/>
          </a:p>
        </p:txBody>
      </p:sp>
      <p:sp>
        <p:nvSpPr>
          <p:cNvPr id="10" name="TextBox 9">
            <a:extLst>
              <a:ext uri="{FF2B5EF4-FFF2-40B4-BE49-F238E27FC236}">
                <a16:creationId xmlns:a16="http://schemas.microsoft.com/office/drawing/2014/main" id="{698C0901-E011-EC60-0C21-783ADF52751A}"/>
              </a:ext>
            </a:extLst>
          </p:cNvPr>
          <p:cNvSpPr txBox="1"/>
          <p:nvPr/>
        </p:nvSpPr>
        <p:spPr>
          <a:xfrm>
            <a:off x="8388855" y="2319985"/>
            <a:ext cx="1888658" cy="923330"/>
          </a:xfrm>
          <a:prstGeom prst="rect">
            <a:avLst/>
          </a:prstGeom>
          <a:noFill/>
        </p:spPr>
        <p:txBody>
          <a:bodyPr wrap="none" lIns="91440" tIns="45720" rIns="91440" bIns="45720" rtlCol="0" anchor="t">
            <a:spAutoFit/>
          </a:bodyPr>
          <a:lstStyle/>
          <a:p>
            <a:pPr algn="r" rtl="1"/>
            <a:r>
              <a:rPr lang="he-IL" dirty="0">
                <a:cs typeface="Arial"/>
              </a:rPr>
              <a:t>מדידות: </a:t>
            </a:r>
            <a:r>
              <a:rPr lang="en-US" dirty="0"/>
              <a:t>10</a:t>
            </a:r>
          </a:p>
          <a:p>
            <a:pPr algn="r" rtl="1"/>
            <a:r>
              <a:rPr lang="he-IL" dirty="0">
                <a:cs typeface="Arial"/>
              </a:rPr>
              <a:t>פרמטרי התאמה: </a:t>
            </a:r>
            <a:r>
              <a:rPr lang="en-US" dirty="0"/>
              <a:t>3</a:t>
            </a:r>
            <a:endParaRPr lang="he-IL" dirty="0"/>
          </a:p>
          <a:p>
            <a:pPr algn="r" rtl="1"/>
            <a:r>
              <a:rPr lang="he-IL" dirty="0">
                <a:cs typeface="Arial"/>
              </a:rPr>
              <a:t>דרגות חופש: </a:t>
            </a:r>
            <a:r>
              <a:rPr lang="en-US" dirty="0"/>
              <a:t>7</a:t>
            </a:r>
            <a:endParaRPr lang="ru-RU" dirty="0"/>
          </a:p>
        </p:txBody>
      </p:sp>
      <p:sp>
        <p:nvSpPr>
          <p:cNvPr id="6" name="TextBox 5">
            <a:extLst>
              <a:ext uri="{FF2B5EF4-FFF2-40B4-BE49-F238E27FC236}">
                <a16:creationId xmlns:a16="http://schemas.microsoft.com/office/drawing/2014/main" id="{2EA18A61-0B3A-9D9D-2D19-ED7021E38ED4}"/>
              </a:ext>
            </a:extLst>
          </p:cNvPr>
          <p:cNvSpPr txBox="1"/>
          <p:nvPr/>
        </p:nvSpPr>
        <p:spPr>
          <a:xfrm>
            <a:off x="3116380" y="3954320"/>
            <a:ext cx="6328228" cy="369332"/>
          </a:xfrm>
          <a:prstGeom prst="rect">
            <a:avLst/>
          </a:prstGeom>
          <a:noFill/>
        </p:spPr>
        <p:txBody>
          <a:bodyPr wrap="square" rtlCol="1">
            <a:spAutoFit/>
          </a:bodyPr>
          <a:lstStyle/>
          <a:p>
            <a:pPr algn="ctr"/>
            <a:r>
              <a:rPr lang="he-IL" dirty="0"/>
              <a:t>מספר דרגות חופש = מספר מדידות – מספר פרמטרי התאמה</a:t>
            </a:r>
          </a:p>
        </p:txBody>
      </p:sp>
    </p:spTree>
    <p:extLst>
      <p:ext uri="{BB962C8B-B14F-4D97-AF65-F5344CB8AC3E}">
        <p14:creationId xmlns:p14="http://schemas.microsoft.com/office/powerpoint/2010/main" val="2455375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1296</Words>
  <Application>Microsoft Office PowerPoint</Application>
  <PresentationFormat>Widescreen</PresentationFormat>
  <Paragraphs>183</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Bodoni MT</vt:lpstr>
      <vt:lpstr>Calibri</vt:lpstr>
      <vt:lpstr>Calibri Light</vt:lpstr>
      <vt:lpstr>Cambria Math</vt:lpstr>
      <vt:lpstr>system-ui</vt:lpstr>
      <vt:lpstr>Times New Roman</vt:lpstr>
      <vt:lpstr>Office Theme</vt:lpstr>
      <vt:lpstr>טיפ# 1: ממוצע משוקלל</vt:lpstr>
      <vt:lpstr>PowerPoint Presentation</vt:lpstr>
      <vt:lpstr>PowerPoint Presentation</vt:lpstr>
      <vt:lpstr>PowerPoint Presentation</vt:lpstr>
      <vt:lpstr>PowerPoint Presentation</vt:lpstr>
      <vt:lpstr>טיפ# 2: מבחןχ^2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ממוצע משוקלל</dc:title>
  <dc:creator>Evgeny Kolonsky</dc:creator>
  <cp:lastModifiedBy>Yulia Preezant</cp:lastModifiedBy>
  <cp:revision>5</cp:revision>
  <dcterms:created xsi:type="dcterms:W3CDTF">2025-07-14T06:58:00Z</dcterms:created>
  <dcterms:modified xsi:type="dcterms:W3CDTF">2025-07-29T11:11:48Z</dcterms:modified>
</cp:coreProperties>
</file>